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0"/>
  </p:notesMasterIdLst>
  <p:sldIdLst>
    <p:sldId id="258" r:id="rId2"/>
    <p:sldId id="259" r:id="rId3"/>
    <p:sldId id="260" r:id="rId4"/>
    <p:sldId id="265" r:id="rId5"/>
    <p:sldId id="261" r:id="rId6"/>
    <p:sldId id="262" r:id="rId7"/>
    <p:sldId id="266" r:id="rId8"/>
    <p:sldId id="264" r:id="rId9"/>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890" userDrawn="1">
          <p15:clr>
            <a:srgbClr val="A4A3A4"/>
          </p15:clr>
        </p15:guide>
        <p15:guide id="3" pos="96" userDrawn="1">
          <p15:clr>
            <a:srgbClr val="A4A3A4"/>
          </p15:clr>
        </p15:guide>
        <p15:guide id="4" pos="4224" userDrawn="1">
          <p15:clr>
            <a:srgbClr val="A4A3A4"/>
          </p15:clr>
        </p15:guide>
        <p15:guide id="5" pos="2160" userDrawn="1">
          <p15:clr>
            <a:srgbClr val="A4A3A4"/>
          </p15:clr>
        </p15:guide>
        <p15:guide id="6" orient="horz" pos="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0000FF"/>
    <a:srgbClr val="A0A0A4"/>
    <a:srgbClr val="1F4E79"/>
    <a:srgbClr val="5B9BD5"/>
    <a:srgbClr val="D41C18"/>
    <a:srgbClr val="B98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7" autoAdjust="0"/>
    <p:restoredTop sz="94660"/>
  </p:normalViewPr>
  <p:slideViewPr>
    <p:cSldViewPr snapToGrid="0" showGuides="1">
      <p:cViewPr>
        <p:scale>
          <a:sx n="125" d="100"/>
          <a:sy n="125" d="100"/>
        </p:scale>
        <p:origin x="840" y="-816"/>
      </p:cViewPr>
      <p:guideLst>
        <p:guide orient="horz" pos="3120"/>
        <p:guide pos="890"/>
        <p:guide pos="96"/>
        <p:guide pos="4224"/>
        <p:guide pos="2160"/>
        <p:guide orient="horz" pos="693"/>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CA4D0B59-B8E0-4369-A366-C683FADA6339}" type="datetimeFigureOut">
              <a:rPr kumimoji="1" lang="ja-JP" altLang="en-US" smtClean="0"/>
              <a:t>2019/9/19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5690" tIns="47845" rIns="95690" bIns="4784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42E32841-2FF3-4936-90A5-08BF02D75FCB}" type="slidenum">
              <a:rPr kumimoji="1" lang="ja-JP" altLang="en-US" smtClean="0"/>
              <a:t>‹#›</a:t>
            </a:fld>
            <a:endParaRPr kumimoji="1" lang="ja-JP" altLang="en-US"/>
          </a:p>
        </p:txBody>
      </p:sp>
    </p:spTree>
    <p:extLst>
      <p:ext uri="{BB962C8B-B14F-4D97-AF65-F5344CB8AC3E}">
        <p14:creationId xmlns:p14="http://schemas.microsoft.com/office/powerpoint/2010/main" val="2151511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0</a:t>
            </a:fld>
            <a:endParaRPr kumimoji="1" lang="ja-JP" altLang="en-US"/>
          </a:p>
        </p:txBody>
      </p:sp>
    </p:spTree>
    <p:extLst>
      <p:ext uri="{BB962C8B-B14F-4D97-AF65-F5344CB8AC3E}">
        <p14:creationId xmlns:p14="http://schemas.microsoft.com/office/powerpoint/2010/main" val="202043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1</a:t>
            </a:fld>
            <a:endParaRPr kumimoji="1" lang="ja-JP" altLang="en-US"/>
          </a:p>
        </p:txBody>
      </p:sp>
    </p:spTree>
    <p:extLst>
      <p:ext uri="{BB962C8B-B14F-4D97-AF65-F5344CB8AC3E}">
        <p14:creationId xmlns:p14="http://schemas.microsoft.com/office/powerpoint/2010/main" val="18754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2</a:t>
            </a:fld>
            <a:endParaRPr kumimoji="1" lang="ja-JP" altLang="en-US"/>
          </a:p>
        </p:txBody>
      </p:sp>
    </p:spTree>
    <p:extLst>
      <p:ext uri="{BB962C8B-B14F-4D97-AF65-F5344CB8AC3E}">
        <p14:creationId xmlns:p14="http://schemas.microsoft.com/office/powerpoint/2010/main" val="367180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3</a:t>
            </a:fld>
            <a:endParaRPr kumimoji="1" lang="ja-JP" altLang="en-US"/>
          </a:p>
        </p:txBody>
      </p:sp>
    </p:spTree>
    <p:extLst>
      <p:ext uri="{BB962C8B-B14F-4D97-AF65-F5344CB8AC3E}">
        <p14:creationId xmlns:p14="http://schemas.microsoft.com/office/powerpoint/2010/main" val="152578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4</a:t>
            </a:fld>
            <a:endParaRPr kumimoji="1" lang="ja-JP" altLang="en-US"/>
          </a:p>
        </p:txBody>
      </p:sp>
    </p:spTree>
    <p:extLst>
      <p:ext uri="{BB962C8B-B14F-4D97-AF65-F5344CB8AC3E}">
        <p14:creationId xmlns:p14="http://schemas.microsoft.com/office/powerpoint/2010/main" val="354990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5</a:t>
            </a:fld>
            <a:endParaRPr kumimoji="1" lang="ja-JP" altLang="en-US"/>
          </a:p>
        </p:txBody>
      </p:sp>
    </p:spTree>
    <p:extLst>
      <p:ext uri="{BB962C8B-B14F-4D97-AF65-F5344CB8AC3E}">
        <p14:creationId xmlns:p14="http://schemas.microsoft.com/office/powerpoint/2010/main" val="117114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6</a:t>
            </a:fld>
            <a:endParaRPr kumimoji="1" lang="ja-JP" altLang="en-US"/>
          </a:p>
        </p:txBody>
      </p:sp>
    </p:spTree>
    <p:extLst>
      <p:ext uri="{BB962C8B-B14F-4D97-AF65-F5344CB8AC3E}">
        <p14:creationId xmlns:p14="http://schemas.microsoft.com/office/powerpoint/2010/main" val="276898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E32841-2FF3-4936-90A5-08BF02D75FCB}" type="slidenum">
              <a:rPr kumimoji="1" lang="ja-JP" altLang="en-US" smtClean="0"/>
              <a:t>7</a:t>
            </a:fld>
            <a:endParaRPr kumimoji="1" lang="ja-JP" altLang="en-US"/>
          </a:p>
        </p:txBody>
      </p:sp>
    </p:spTree>
    <p:extLst>
      <p:ext uri="{BB962C8B-B14F-4D97-AF65-F5344CB8AC3E}">
        <p14:creationId xmlns:p14="http://schemas.microsoft.com/office/powerpoint/2010/main" val="364420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Tree>
    <p:extLst>
      <p:ext uri="{BB962C8B-B14F-4D97-AF65-F5344CB8AC3E}">
        <p14:creationId xmlns:p14="http://schemas.microsoft.com/office/powerpoint/2010/main" val="399580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337446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292915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032148" y="9181397"/>
            <a:ext cx="1543050" cy="527403"/>
          </a:xfrm>
          <a:prstGeom prst="rect">
            <a:avLst/>
          </a:prstGeom>
        </p:spPr>
        <p:txBody>
          <a:bodyPr/>
          <a:lstStyle>
            <a:lvl1pPr>
              <a:defRPr>
                <a:solidFill>
                  <a:srgbClr val="FF0000"/>
                </a:solidFill>
              </a:defRPr>
            </a:lvl1pPr>
          </a:lstStyle>
          <a:p>
            <a:fld id="{38480F4A-9B48-477F-94D1-963AC5197C5B}" type="slidenum">
              <a:rPr lang="ja-JP" altLang="en-US" smtClean="0"/>
              <a:pPr/>
              <a:t>‹#›</a:t>
            </a:fld>
            <a:endParaRPr lang="ja-JP" altLang="en-US"/>
          </a:p>
        </p:txBody>
      </p:sp>
    </p:spTree>
    <p:extLst>
      <p:ext uri="{BB962C8B-B14F-4D97-AF65-F5344CB8AC3E}">
        <p14:creationId xmlns:p14="http://schemas.microsoft.com/office/powerpoint/2010/main" val="148238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386632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286533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167664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215589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422557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42448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38480F4A-9B48-477F-94D1-963AC5197C5B}" type="slidenum">
              <a:rPr kumimoji="1" lang="ja-JP" altLang="en-US" smtClean="0"/>
              <a:t>‹#›</a:t>
            </a:fld>
            <a:endParaRPr kumimoji="1" lang="ja-JP" altLang="en-US"/>
          </a:p>
        </p:txBody>
      </p:sp>
    </p:spTree>
    <p:extLst>
      <p:ext uri="{BB962C8B-B14F-4D97-AF65-F5344CB8AC3E}">
        <p14:creationId xmlns:p14="http://schemas.microsoft.com/office/powerpoint/2010/main" val="181320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6858000" cy="496888"/>
          </a:xfrm>
          <a:prstGeom prst="rect">
            <a:avLst/>
          </a:prstGeom>
          <a:solidFill>
            <a:srgbClr val="B9871E"/>
          </a:solidFill>
          <a:ln>
            <a:no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ja-JP" altLang="en-US" sz="1800" b="0" dirty="0">
              <a:latin typeface="メイリオ"/>
            </a:endParaRPr>
          </a:p>
        </p:txBody>
      </p:sp>
      <p:grpSp>
        <p:nvGrpSpPr>
          <p:cNvPr id="9" name="図形グループ 2"/>
          <p:cNvGrpSpPr/>
          <p:nvPr userDrawn="1"/>
        </p:nvGrpSpPr>
        <p:grpSpPr>
          <a:xfrm>
            <a:off x="0" y="9723438"/>
            <a:ext cx="6858000" cy="68262"/>
            <a:chOff x="0" y="9723438"/>
            <a:chExt cx="6858000" cy="68262"/>
          </a:xfrm>
        </p:grpSpPr>
        <p:sp>
          <p:nvSpPr>
            <p:cNvPr id="10" name="Line 13"/>
            <p:cNvSpPr>
              <a:spLocks noChangeShapeType="1"/>
            </p:cNvSpPr>
            <p:nvPr userDrawn="1"/>
          </p:nvSpPr>
          <p:spPr bwMode="auto">
            <a:xfrm>
              <a:off x="0" y="9723438"/>
              <a:ext cx="6858000" cy="0"/>
            </a:xfrm>
            <a:prstGeom prst="line">
              <a:avLst/>
            </a:prstGeom>
            <a:ln>
              <a:solidFill>
                <a:schemeClr val="bg1">
                  <a:lumMod val="75000"/>
                </a:schemeClr>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sp>
          <p:nvSpPr>
            <p:cNvPr id="11" name="Line 16"/>
            <p:cNvSpPr>
              <a:spLocks noChangeShapeType="1"/>
            </p:cNvSpPr>
            <p:nvPr userDrawn="1"/>
          </p:nvSpPr>
          <p:spPr bwMode="auto">
            <a:xfrm>
              <a:off x="0" y="9791700"/>
              <a:ext cx="6858000" cy="0"/>
            </a:xfrm>
            <a:prstGeom prst="line">
              <a:avLst/>
            </a:prstGeom>
            <a:ln>
              <a:solidFill>
                <a:schemeClr val="bg1">
                  <a:lumMod val="75000"/>
                </a:schemeClr>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sp>
          <p:nvSpPr>
            <p:cNvPr id="12" name="Line 16"/>
            <p:cNvSpPr>
              <a:spLocks noChangeShapeType="1"/>
            </p:cNvSpPr>
            <p:nvPr userDrawn="1"/>
          </p:nvSpPr>
          <p:spPr bwMode="auto">
            <a:xfrm>
              <a:off x="0" y="9764713"/>
              <a:ext cx="6858000" cy="0"/>
            </a:xfrm>
            <a:prstGeom prst="line">
              <a:avLst/>
            </a:prstGeom>
            <a:ln>
              <a:solidFill>
                <a:schemeClr val="bg1">
                  <a:lumMod val="75000"/>
                </a:schemeClr>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grpSp>
      <p:sp>
        <p:nvSpPr>
          <p:cNvPr id="13" name="Line 16"/>
          <p:cNvSpPr>
            <a:spLocks noChangeShapeType="1"/>
          </p:cNvSpPr>
          <p:nvPr userDrawn="1"/>
        </p:nvSpPr>
        <p:spPr bwMode="auto">
          <a:xfrm>
            <a:off x="0" y="524492"/>
            <a:ext cx="6858000" cy="0"/>
          </a:xfrm>
          <a:prstGeom prst="line">
            <a:avLst/>
          </a:prstGeom>
          <a:ln>
            <a:solidFill>
              <a:srgbClr val="B9871E"/>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sp>
        <p:nvSpPr>
          <p:cNvPr id="14" name="Line 16"/>
          <p:cNvSpPr>
            <a:spLocks noChangeShapeType="1"/>
          </p:cNvSpPr>
          <p:nvPr userDrawn="1"/>
        </p:nvSpPr>
        <p:spPr bwMode="auto">
          <a:xfrm>
            <a:off x="0" y="497505"/>
            <a:ext cx="6858000" cy="0"/>
          </a:xfrm>
          <a:prstGeom prst="line">
            <a:avLst/>
          </a:prstGeom>
          <a:ln>
            <a:solidFill>
              <a:srgbClr val="B9871E"/>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sp>
        <p:nvSpPr>
          <p:cNvPr id="15" name="Line 16"/>
          <p:cNvSpPr>
            <a:spLocks noChangeShapeType="1"/>
          </p:cNvSpPr>
          <p:nvPr userDrawn="1"/>
        </p:nvSpPr>
        <p:spPr bwMode="auto">
          <a:xfrm>
            <a:off x="0" y="553067"/>
            <a:ext cx="6858000" cy="0"/>
          </a:xfrm>
          <a:prstGeom prst="line">
            <a:avLst/>
          </a:prstGeom>
          <a:ln>
            <a:solidFill>
              <a:srgbClr val="B9871E"/>
            </a:solidFill>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ja-JP" altLang="en-US" b="0" dirty="0">
              <a:latin typeface="メイリオ"/>
            </a:endParaRPr>
          </a:p>
        </p:txBody>
      </p:sp>
      <p:sp>
        <p:nvSpPr>
          <p:cNvPr id="17" name="Slide Number Placeholder 5"/>
          <p:cNvSpPr>
            <a:spLocks noGrp="1"/>
          </p:cNvSpPr>
          <p:nvPr>
            <p:ph type="sldNum" sz="quarter" idx="4"/>
          </p:nvPr>
        </p:nvSpPr>
        <p:spPr>
          <a:xfrm>
            <a:off x="2980531" y="9321447"/>
            <a:ext cx="896937" cy="527403"/>
          </a:xfrm>
          <a:prstGeom prst="rect">
            <a:avLst/>
          </a:prstGeom>
          <a:solidFill>
            <a:srgbClr val="B9871E"/>
          </a:solidFill>
          <a:ln>
            <a:solidFill>
              <a:srgbClr val="B9871E"/>
            </a:solidFill>
          </a:ln>
        </p:spPr>
        <p:txBody>
          <a:bodyPr anchor="ctr"/>
          <a:lstStyle>
            <a:lvl1pPr algn="ctr">
              <a:defRPr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P.</a:t>
            </a:r>
            <a:fld id="{38480F4A-9B48-477F-94D1-963AC5197C5B}" type="slidenum">
              <a:rPr lang="ja-JP" altLang="en-US" smtClean="0"/>
              <a:pPr/>
              <a:t>‹#›</a:t>
            </a:fld>
            <a:endParaRPr lang="ja-JP" altLang="en-US" dirty="0"/>
          </a:p>
        </p:txBody>
      </p:sp>
      <p:sp>
        <p:nvSpPr>
          <p:cNvPr id="16" name="テキスト ボックス 15"/>
          <p:cNvSpPr txBox="1"/>
          <p:nvPr userDrawn="1"/>
        </p:nvSpPr>
        <p:spPr>
          <a:xfrm>
            <a:off x="3428999" y="116932"/>
            <a:ext cx="3444240" cy="276999"/>
          </a:xfrm>
          <a:prstGeom prst="rect">
            <a:avLst/>
          </a:prstGeom>
          <a:noFill/>
        </p:spPr>
        <p:txBody>
          <a:bodyPr wrap="square" rtlCol="0">
            <a:spAutoFit/>
          </a:bodyPr>
          <a:lstStyle/>
          <a:p>
            <a:pPr algn="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愛知・知多半島マーケット</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539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66675" y="76200"/>
            <a:ext cx="6715125" cy="9725025"/>
          </a:xfrm>
          <a:prstGeom prst="rect">
            <a:avLst/>
          </a:prstGeom>
          <a:noFill/>
          <a:ln>
            <a:solidFill>
              <a:srgbClr val="D4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19525" y="3895660"/>
            <a:ext cx="6233870" cy="124373"/>
          </a:xfrm>
          <a:prstGeom prst="rect">
            <a:avLst/>
          </a:prstGeom>
          <a:pattFill prst="dkUpDiag">
            <a:fgClr>
              <a:srgbClr val="CEA123"/>
            </a:fgClr>
            <a:bgClr>
              <a:prstClr val="whit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65000"/>
                  <a:lumOff val="35000"/>
                </a:schemeClr>
              </a:solidFill>
            </a:endParaRPr>
          </a:p>
        </p:txBody>
      </p:sp>
      <p:sp>
        <p:nvSpPr>
          <p:cNvPr id="10" name="AutoShape 48"/>
          <p:cNvSpPr>
            <a:spLocks noChangeArrowheads="1"/>
          </p:cNvSpPr>
          <p:nvPr/>
        </p:nvSpPr>
        <p:spPr bwMode="auto">
          <a:xfrm>
            <a:off x="314998" y="5006020"/>
            <a:ext cx="6219347" cy="108505"/>
          </a:xfrm>
          <a:prstGeom prst="roundRect">
            <a:avLst>
              <a:gd name="adj" fmla="val 0"/>
            </a:avLst>
          </a:prstGeom>
          <a:solidFill>
            <a:srgbClr val="CEA123"/>
          </a:solidFill>
          <a:ln w="6350">
            <a:noFill/>
            <a:round/>
            <a:headEnd/>
            <a:tailEnd/>
          </a:ln>
        </p:spPr>
        <p:txBody>
          <a:bodyPr wrap="none" anchor="ctr"/>
          <a:lstStyle/>
          <a:p>
            <a:endParaRPr lang="ja-JP" altLang="en-US" sz="18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Text Box 16"/>
          <p:cNvSpPr txBox="1">
            <a:spLocks noChangeArrowheads="1"/>
          </p:cNvSpPr>
          <p:nvPr/>
        </p:nvSpPr>
        <p:spPr bwMode="auto">
          <a:xfrm>
            <a:off x="2863781" y="5387566"/>
            <a:ext cx="1130439" cy="246221"/>
          </a:xfrm>
          <a:prstGeom prst="rect">
            <a:avLst/>
          </a:prstGeom>
          <a:noFill/>
          <a:ln w="9525">
            <a:noFill/>
            <a:miter lim="800000"/>
            <a:headEnd/>
            <a:tailEnd/>
          </a:ln>
        </p:spPr>
        <p:txBody>
          <a:bodyPr wrap="none">
            <a:spAutoFit/>
          </a:bodyPr>
          <a:lstStyle/>
          <a:p>
            <a:pPr algn="ct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月吉日</a:t>
            </a:r>
          </a:p>
        </p:txBody>
      </p:sp>
      <p:pic>
        <p:nvPicPr>
          <p:cNvPr id="6" name="図 5" descr="名称未設定-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75" y="4087507"/>
            <a:ext cx="5054599" cy="817551"/>
          </a:xfrm>
          <a:prstGeom prst="rect">
            <a:avLst/>
          </a:prstGeom>
        </p:spPr>
      </p:pic>
      <p:sp>
        <p:nvSpPr>
          <p:cNvPr id="2" name="テキスト ボックス 1"/>
          <p:cNvSpPr txBox="1"/>
          <p:nvPr/>
        </p:nvSpPr>
        <p:spPr>
          <a:xfrm>
            <a:off x="2579686" y="3307925"/>
            <a:ext cx="1685925"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出店のご案内</a:t>
            </a:r>
          </a:p>
        </p:txBody>
      </p:sp>
      <p:sp>
        <p:nvSpPr>
          <p:cNvPr id="3" name="テキスト ボックス 2"/>
          <p:cNvSpPr txBox="1"/>
          <p:nvPr/>
        </p:nvSpPr>
        <p:spPr>
          <a:xfrm>
            <a:off x="683844" y="8595248"/>
            <a:ext cx="5505231"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愛知・知多の観光・産業・物産フェア運営事務局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図形グループ 2"/>
          <p:cNvGrpSpPr/>
          <p:nvPr/>
        </p:nvGrpSpPr>
        <p:grpSpPr>
          <a:xfrm>
            <a:off x="2462286" y="9093841"/>
            <a:ext cx="1920723" cy="494081"/>
            <a:chOff x="1592796" y="8328375"/>
            <a:chExt cx="3800872" cy="977726"/>
          </a:xfrm>
        </p:grpSpPr>
        <p:pic>
          <p:nvPicPr>
            <p:cNvPr id="12" name="Picture 961" descr="D:\Users\tanaka714\Desktop\書類テンプレート置場\企画書素材の部屋\ロゴ\jtbロゴ.jpg">
              <a:extLst>
                <a:ext uri="{FF2B5EF4-FFF2-40B4-BE49-F238E27FC236}">
                  <a16:creationId xmlns:a16="http://schemas.microsoft.com/office/drawing/2014/main" id="{594351B7-E888-428A-A6CF-CBCBFC2C780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2796" y="8426186"/>
              <a:ext cx="1404000" cy="78210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9795D92A-BA88-41DD-ACB5-EF232CCD60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8980" y="8328375"/>
              <a:ext cx="2144688" cy="977726"/>
            </a:xfrm>
            <a:prstGeom prst="rect">
              <a:avLst/>
            </a:prstGeom>
          </p:spPr>
        </p:pic>
      </p:grpSp>
    </p:spTree>
    <p:extLst>
      <p:ext uri="{BB962C8B-B14F-4D97-AF65-F5344CB8AC3E}">
        <p14:creationId xmlns:p14="http://schemas.microsoft.com/office/powerpoint/2010/main" val="50346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91440" y="62424"/>
            <a:ext cx="2392680" cy="338554"/>
          </a:xfrm>
          <a:prstGeom prst="rect">
            <a:avLst/>
          </a:prstGeom>
          <a:no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開催概要</a:t>
            </a:r>
          </a:p>
        </p:txBody>
      </p:sp>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1</a:t>
            </a:fld>
            <a:endParaRPr lang="ja-JP" altLang="en-US" sz="1600" dirty="0"/>
          </a:p>
        </p:txBody>
      </p:sp>
      <p:sp>
        <p:nvSpPr>
          <p:cNvPr id="4" name="Text Box 6"/>
          <p:cNvSpPr txBox="1">
            <a:spLocks noChangeArrowheads="1"/>
          </p:cNvSpPr>
          <p:nvPr/>
        </p:nvSpPr>
        <p:spPr bwMode="auto">
          <a:xfrm>
            <a:off x="152400" y="654583"/>
            <a:ext cx="6596063" cy="3200876"/>
          </a:xfrm>
          <a:prstGeom prst="rect">
            <a:avLst/>
          </a:prstGeom>
          <a:noFill/>
          <a:ln w="9525">
            <a:noFill/>
            <a:miter lim="800000"/>
            <a:headEnd/>
            <a:tailEnd/>
          </a:ln>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タ 　イ　 ト 　ル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愛知・知多半島マーケット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　催　会　場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AICHI SKY EXPO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B〜F</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のうち</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ホールの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479-0881 </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愛知県常滑市セントレア５丁目</a:t>
            </a: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　催　日　時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10:00〜17:00</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搬入・設営日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撤去・搬出日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　店　規　模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来　場　対　象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一般消費者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動　員　目　標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日間）</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対　　　　　　象　：愛知県および近隣県の消費者、および中華圏からのセントレア利用客を動員</a:t>
            </a: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備　　　　　考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入場無料</a:t>
            </a:r>
          </a:p>
        </p:txBody>
      </p:sp>
      <p:sp>
        <p:nvSpPr>
          <p:cNvPr id="6" name="Text Box 5"/>
          <p:cNvSpPr txBox="1">
            <a:spLocks noChangeArrowheads="1"/>
          </p:cNvSpPr>
          <p:nvPr/>
        </p:nvSpPr>
        <p:spPr bwMode="auto">
          <a:xfrm>
            <a:off x="3436824" y="6066386"/>
            <a:ext cx="2214562" cy="214312"/>
          </a:xfrm>
          <a:prstGeom prst="rect">
            <a:avLst/>
          </a:prstGeom>
          <a:gradFill rotWithShape="1">
            <a:gsLst>
              <a:gs pos="0">
                <a:srgbClr val="D41C18"/>
              </a:gs>
              <a:gs pos="100000">
                <a:srgbClr val="FFFFFF"/>
              </a:gs>
            </a:gsLst>
            <a:lin ang="0" scaled="1"/>
          </a:gradFill>
          <a:ln w="9525">
            <a:noFill/>
            <a:miter lim="800000"/>
            <a:headEnd/>
            <a:tailEnd/>
          </a:ln>
        </p:spPr>
        <p:txBody>
          <a:bodyPr wrap="none" tIns="0" bIns="0" anchor="ctr"/>
          <a:lstStyle/>
          <a:p>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会場アクセス</a:t>
            </a:r>
          </a:p>
        </p:txBody>
      </p:sp>
      <p:pic>
        <p:nvPicPr>
          <p:cNvPr id="5" name="図 4"/>
          <p:cNvPicPr>
            <a:picLocks noChangeAspect="1"/>
          </p:cNvPicPr>
          <p:nvPr/>
        </p:nvPicPr>
        <p:blipFill rotWithShape="1">
          <a:blip r:embed="rId3"/>
          <a:srcRect l="39305" t="24667" r="14028" b="29111"/>
          <a:stretch/>
        </p:blipFill>
        <p:spPr>
          <a:xfrm>
            <a:off x="106363" y="6259117"/>
            <a:ext cx="3200400" cy="1981201"/>
          </a:xfrm>
          <a:prstGeom prst="rect">
            <a:avLst/>
          </a:prstGeom>
        </p:spPr>
      </p:pic>
      <p:sp>
        <p:nvSpPr>
          <p:cNvPr id="10" name="円/楕円 9"/>
          <p:cNvSpPr/>
          <p:nvPr/>
        </p:nvSpPr>
        <p:spPr>
          <a:xfrm>
            <a:off x="1033780" y="7356854"/>
            <a:ext cx="194566" cy="194566"/>
          </a:xfrm>
          <a:prstGeom prst="ellipse">
            <a:avLst/>
          </a:prstGeom>
          <a:solidFill>
            <a:srgbClr val="D41C18"/>
          </a:solidFill>
          <a:ln>
            <a:solidFill>
              <a:srgbClr val="D4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1186180" y="7696200"/>
            <a:ext cx="792480" cy="544118"/>
          </a:xfrm>
          <a:prstGeom prst="wedgeRectCallout">
            <a:avLst>
              <a:gd name="adj1" fmla="val -47997"/>
              <a:gd name="adj2" fmla="val -82766"/>
            </a:avLst>
          </a:prstGeom>
          <a:solidFill>
            <a:srgbClr val="D41C18"/>
          </a:solidFill>
          <a:ln>
            <a:solidFill>
              <a:srgbClr val="D4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AICHI SKY EXPO</a:t>
            </a:r>
            <a:endParaRPr kumimoji="1" lang="ja-JP" altLang="en-US" sz="1050" b="1" dirty="0">
              <a:solidFill>
                <a:schemeClr val="bg1"/>
              </a:solidFill>
            </a:endParaRPr>
          </a:p>
        </p:txBody>
      </p:sp>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l="8088" r="5274"/>
          <a:stretch/>
        </p:blipFill>
        <p:spPr>
          <a:xfrm>
            <a:off x="152400" y="3865247"/>
            <a:ext cx="3672840" cy="2002637"/>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6769" y="3893022"/>
            <a:ext cx="2633150" cy="1974862"/>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0430" y="6315790"/>
            <a:ext cx="3212063" cy="1924528"/>
          </a:xfrm>
          <a:prstGeom prst="rect">
            <a:avLst/>
          </a:prstGeom>
          <a:ln>
            <a:solidFill>
              <a:schemeClr val="bg1"/>
            </a:solidFill>
          </a:ln>
        </p:spPr>
      </p:pic>
      <p:sp>
        <p:nvSpPr>
          <p:cNvPr id="18" name="フリーフォーム 17"/>
          <p:cNvSpPr/>
          <p:nvPr/>
        </p:nvSpPr>
        <p:spPr>
          <a:xfrm>
            <a:off x="3483769" y="7724775"/>
            <a:ext cx="1090612" cy="516731"/>
          </a:xfrm>
          <a:custGeom>
            <a:avLst/>
            <a:gdLst>
              <a:gd name="connsiteX0" fmla="*/ 478631 w 1090612"/>
              <a:gd name="connsiteY0" fmla="*/ 0 h 516731"/>
              <a:gd name="connsiteX1" fmla="*/ 1090612 w 1090612"/>
              <a:gd name="connsiteY1" fmla="*/ 0 h 516731"/>
              <a:gd name="connsiteX2" fmla="*/ 1088231 w 1090612"/>
              <a:gd name="connsiteY2" fmla="*/ 23813 h 516731"/>
              <a:gd name="connsiteX3" fmla="*/ 1088231 w 1090612"/>
              <a:gd name="connsiteY3" fmla="*/ 516731 h 516731"/>
              <a:gd name="connsiteX4" fmla="*/ 0 w 1090612"/>
              <a:gd name="connsiteY4" fmla="*/ 516731 h 516731"/>
              <a:gd name="connsiteX5" fmla="*/ 0 w 1090612"/>
              <a:gd name="connsiteY5" fmla="*/ 330994 h 516731"/>
              <a:gd name="connsiteX6" fmla="*/ 483394 w 1090612"/>
              <a:gd name="connsiteY6" fmla="*/ 330994 h 516731"/>
              <a:gd name="connsiteX7" fmla="*/ 478631 w 1090612"/>
              <a:gd name="connsiteY7" fmla="*/ 0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0612" h="516731">
                <a:moveTo>
                  <a:pt x="478631" y="0"/>
                </a:moveTo>
                <a:lnTo>
                  <a:pt x="1090612" y="0"/>
                </a:lnTo>
                <a:lnTo>
                  <a:pt x="1088231" y="23813"/>
                </a:lnTo>
                <a:lnTo>
                  <a:pt x="1088231" y="516731"/>
                </a:lnTo>
                <a:lnTo>
                  <a:pt x="0" y="516731"/>
                </a:lnTo>
                <a:lnTo>
                  <a:pt x="0" y="330994"/>
                </a:lnTo>
                <a:lnTo>
                  <a:pt x="483394" y="330994"/>
                </a:lnTo>
                <a:cubicBezTo>
                  <a:pt x="481806" y="220663"/>
                  <a:pt x="480219" y="110331"/>
                  <a:pt x="478631" y="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7F5F4D4-3C54-4048-9D3D-C87B9BFF46BF}"/>
              </a:ext>
            </a:extLst>
          </p:cNvPr>
          <p:cNvSpPr txBox="1"/>
          <p:nvPr/>
        </p:nvSpPr>
        <p:spPr>
          <a:xfrm>
            <a:off x="3965314" y="7686320"/>
            <a:ext cx="601447" cy="553998"/>
          </a:xfrm>
          <a:prstGeom prst="rect">
            <a:avLst/>
          </a:prstGeom>
          <a:noFill/>
        </p:spPr>
        <p:txBody>
          <a:bodyPr wrap="none" rtlCol="0">
            <a:spAutoFit/>
          </a:bodyPr>
          <a:lstStyle/>
          <a:p>
            <a:pPr algn="ct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AICHI</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SKY </a:t>
            </a:r>
            <a:endPar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EXPO</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362263" y="8328215"/>
            <a:ext cx="3343337" cy="58477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■名古屋鉄道「中部国際空港」駅改札を出て左へお進みください</a:t>
            </a: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■連絡通路を直進または右に曲がり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P1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駐車場連絡通路から</a:t>
            </a: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FLIGHT OF DREAMS</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を経由してもアクセス可能です</a:t>
            </a:r>
          </a:p>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264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91440" y="62424"/>
            <a:ext cx="2392680" cy="338554"/>
          </a:xfrm>
          <a:prstGeom prst="rect">
            <a:avLst/>
          </a:prstGeom>
          <a:no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全体展開</a:t>
            </a:r>
          </a:p>
        </p:txBody>
      </p:sp>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2</a:t>
            </a:fld>
            <a:endParaRPr lang="ja-JP" altLang="en-US" sz="1600" dirty="0"/>
          </a:p>
        </p:txBody>
      </p:sp>
      <p:sp>
        <p:nvSpPr>
          <p:cNvPr id="75" name="角丸四角形 74"/>
          <p:cNvSpPr/>
          <p:nvPr/>
        </p:nvSpPr>
        <p:spPr>
          <a:xfrm>
            <a:off x="337029" y="6736383"/>
            <a:ext cx="6279892" cy="270780"/>
          </a:xfrm>
          <a:prstGeom prst="roundRect">
            <a:avLst>
              <a:gd name="adj" fmla="val 4549"/>
            </a:avLst>
          </a:prstGeom>
          <a:solidFill>
            <a:srgbClr val="7F7F7F"/>
          </a:solidFill>
          <a:ln w="6350" cmpd="sng">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司会者候補</a:t>
            </a:r>
            <a:endPar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BCF4DE25-8745-4C8A-87FF-21C88C055EFC}"/>
              </a:ext>
            </a:extLst>
          </p:cNvPr>
          <p:cNvSpPr txBox="1"/>
          <p:nvPr/>
        </p:nvSpPr>
        <p:spPr>
          <a:xfrm>
            <a:off x="308425" y="8910098"/>
            <a:ext cx="2846091" cy="215444"/>
          </a:xfrm>
          <a:prstGeom prst="rect">
            <a:avLst/>
          </a:prstGeom>
          <a:noFill/>
        </p:spPr>
        <p:txBody>
          <a:bodyPr wrap="square" rtlCol="0">
            <a:spAutoFit/>
          </a:bodyPr>
          <a:lstStyle/>
          <a:p>
            <a:r>
              <a:rPr kumimoji="1" lang="en-US" altLang="ja-JP"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司会者候補は出演交渉中となります。</a:t>
            </a:r>
          </a:p>
        </p:txBody>
      </p:sp>
      <p:sp>
        <p:nvSpPr>
          <p:cNvPr id="77" name="正方形/長方形 76"/>
          <p:cNvSpPr/>
          <p:nvPr/>
        </p:nvSpPr>
        <p:spPr>
          <a:xfrm>
            <a:off x="316223" y="3306479"/>
            <a:ext cx="6300699" cy="291196"/>
          </a:xfrm>
          <a:prstGeom prst="rect">
            <a:avLst/>
          </a:prstGeom>
          <a:solidFill>
            <a:schemeClr val="bg1"/>
          </a:solidFill>
          <a:ln w="3175" cmpd="sng">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pPr>
            <a:r>
              <a:rPr lang="ja-JP" altLang="en-US"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会場内コンテンツ</a:t>
            </a:r>
            <a:r>
              <a:rPr lang="en-US" altLang="ja-JP"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8" name="角丸四角形 77"/>
          <p:cNvSpPr/>
          <p:nvPr/>
        </p:nvSpPr>
        <p:spPr>
          <a:xfrm>
            <a:off x="323127" y="1044845"/>
            <a:ext cx="3105873" cy="250575"/>
          </a:xfrm>
          <a:prstGeom prst="roundRect">
            <a:avLst>
              <a:gd name="adj" fmla="val 4549"/>
            </a:avLst>
          </a:prstGeom>
          <a:solidFill>
            <a:srgbClr val="1F4E79"/>
          </a:solidFill>
          <a:ln w="9525" cmpd="sng">
            <a:solidFill>
              <a:srgbClr val="0092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宣伝広告</a:t>
            </a:r>
          </a:p>
        </p:txBody>
      </p:sp>
      <p:sp>
        <p:nvSpPr>
          <p:cNvPr id="79" name="正方形/長方形 78"/>
          <p:cNvSpPr/>
          <p:nvPr/>
        </p:nvSpPr>
        <p:spPr>
          <a:xfrm>
            <a:off x="321657" y="1323005"/>
            <a:ext cx="3106815" cy="1661495"/>
          </a:xfrm>
          <a:prstGeom prst="rect">
            <a:avLst/>
          </a:prstGeom>
          <a:noFill/>
          <a:ln w="9525" cmpd="sng">
            <a:solidFill>
              <a:srgbClr val="009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3523527" y="1044845"/>
            <a:ext cx="3105873" cy="250575"/>
          </a:xfrm>
          <a:prstGeom prst="roundRect">
            <a:avLst>
              <a:gd name="adj" fmla="val 4549"/>
            </a:avLst>
          </a:prstGeom>
          <a:solidFill>
            <a:srgbClr val="1F4E79"/>
          </a:solidFill>
          <a:ln w="9525" cmpd="sng">
            <a:solidFill>
              <a:srgbClr val="0092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中華圏観光客の誘引</a:t>
            </a:r>
          </a:p>
        </p:txBody>
      </p:sp>
      <p:sp>
        <p:nvSpPr>
          <p:cNvPr id="81" name="正方形/長方形 80"/>
          <p:cNvSpPr/>
          <p:nvPr/>
        </p:nvSpPr>
        <p:spPr>
          <a:xfrm>
            <a:off x="3522057" y="1323006"/>
            <a:ext cx="3106815" cy="1667211"/>
          </a:xfrm>
          <a:prstGeom prst="rect">
            <a:avLst/>
          </a:prstGeom>
          <a:noFill/>
          <a:ln w="9525" cmpd="sng">
            <a:solidFill>
              <a:srgbClr val="009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二等辺三角形 81"/>
          <p:cNvSpPr/>
          <p:nvPr/>
        </p:nvSpPr>
        <p:spPr>
          <a:xfrm rot="10800000">
            <a:off x="2296442" y="3027079"/>
            <a:ext cx="2376350" cy="22635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61227" y="1315120"/>
            <a:ext cx="3015335" cy="553998"/>
          </a:xfrm>
          <a:prstGeom prst="rect">
            <a:avLst/>
          </a:prstGeom>
        </p:spPr>
        <p:txBody>
          <a:bodyPr wrap="square">
            <a:spAutoFit/>
          </a:bodyPr>
          <a:lstStyle/>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会場への交通媒体である名鉄交通広告の活用を軸に、</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知多に根付いた告知展開から、ラジオ</a:t>
            </a:r>
            <a:r>
              <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などによる</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広域へのアプローチまで幅広い告知展開で集客を確保。</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3556582" y="1315120"/>
            <a:ext cx="3015335" cy="553998"/>
          </a:xfrm>
          <a:prstGeom prst="rect">
            <a:avLst/>
          </a:prstGeom>
        </p:spPr>
        <p:txBody>
          <a:bodyPr wrap="square">
            <a:spAutoFit/>
          </a:bodyPr>
          <a:lstStyle/>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春節休暇を利用してセントレア経由で訪日する中華圏の旅行者に対して、「旅前」「旅中」でアプローチを行い、</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会場への誘引を図ります。</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bwMode="auto">
          <a:xfrm>
            <a:off x="361226" y="1880122"/>
            <a:ext cx="3021685" cy="301278"/>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名鉄交通広告</a:t>
            </a:r>
            <a:endPar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（中吊り／ドア横ポスター／フリーペーパー／駅貼り／デジタルサイネージ）</a:t>
            </a:r>
          </a:p>
        </p:txBody>
      </p:sp>
      <p:sp>
        <p:nvSpPr>
          <p:cNvPr id="86" name="角丸四角形 85"/>
          <p:cNvSpPr/>
          <p:nvPr/>
        </p:nvSpPr>
        <p:spPr bwMode="auto">
          <a:xfrm>
            <a:off x="361227" y="2219332"/>
            <a:ext cx="978435"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サイト</a:t>
            </a:r>
          </a:p>
        </p:txBody>
      </p:sp>
      <p:sp>
        <p:nvSpPr>
          <p:cNvPr id="87" name="角丸四角形 86"/>
          <p:cNvSpPr/>
          <p:nvPr/>
        </p:nvSpPr>
        <p:spPr bwMode="auto">
          <a:xfrm>
            <a:off x="1382203" y="2219332"/>
            <a:ext cx="978435"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情報発信</a:t>
            </a:r>
          </a:p>
        </p:txBody>
      </p:sp>
      <p:sp>
        <p:nvSpPr>
          <p:cNvPr id="88" name="角丸四角形 87"/>
          <p:cNvSpPr/>
          <p:nvPr/>
        </p:nvSpPr>
        <p:spPr bwMode="auto">
          <a:xfrm>
            <a:off x="2406594" y="2219332"/>
            <a:ext cx="978435"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ラジオ</a:t>
            </a:r>
            <a:endPar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361227" y="2464865"/>
            <a:ext cx="3023802"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知多半島道路交通広告各種</a:t>
            </a:r>
            <a:endPar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bwMode="auto">
          <a:xfrm>
            <a:off x="361227" y="2710399"/>
            <a:ext cx="978435"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ポスター・チラシ</a:t>
            </a:r>
          </a:p>
        </p:txBody>
      </p:sp>
      <p:sp>
        <p:nvSpPr>
          <p:cNvPr id="91" name="角丸四角形 90"/>
          <p:cNvSpPr/>
          <p:nvPr/>
        </p:nvSpPr>
        <p:spPr bwMode="auto">
          <a:xfrm>
            <a:off x="1382203" y="2710399"/>
            <a:ext cx="2000709" cy="21270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知多半島スタンプラリー「ちたんぷ」</a:t>
            </a:r>
          </a:p>
        </p:txBody>
      </p:sp>
      <p:sp>
        <p:nvSpPr>
          <p:cNvPr id="92" name="角丸四角形 91"/>
          <p:cNvSpPr/>
          <p:nvPr/>
        </p:nvSpPr>
        <p:spPr bwMode="auto">
          <a:xfrm>
            <a:off x="3596696" y="1880121"/>
            <a:ext cx="2951546" cy="49158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旅中アプローチプラン</a:t>
            </a:r>
            <a:endPar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セントレアへの「中国人観光客お出迎えスタッフの配置や、</a:t>
            </a:r>
            <a:endParaRPr kumimoji="1"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中国人観光客専用クーポン付きチラシの配布）など。</a:t>
            </a:r>
            <a:endPar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3596696" y="2424112"/>
            <a:ext cx="2951546" cy="491583"/>
          </a:xfrm>
          <a:prstGeom prst="roundRect">
            <a:avLst>
              <a:gd name="adj" fmla="val 19349"/>
            </a:avLst>
          </a:prstGeom>
          <a:solidFill>
            <a:srgbClr val="5B9BD5"/>
          </a:solidFill>
          <a:ln w="6350" cap="flat" cmpd="sng" algn="ctr">
            <a:solidFill>
              <a:srgbClr val="5B9BD5"/>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旅前アプローチプラン</a:t>
            </a:r>
          </a:p>
          <a:p>
            <a:pPr algn="ctr"/>
            <a:r>
              <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Vpon</a:t>
            </a:r>
            <a:r>
              <a:rPr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トラベル</a:t>
            </a:r>
            <a:r>
              <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DMP</a:t>
            </a:r>
            <a:r>
              <a:rPr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にて、</a:t>
            </a:r>
            <a:r>
              <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6000</a:t>
            </a:r>
            <a:r>
              <a:rPr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万人の観光客行動データを分析し、</a:t>
            </a:r>
            <a:endPar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春節頃に来日する可能性がありそうなターゲットに広告を配信。</a:t>
            </a:r>
            <a:endParaRPr lang="en-US" altLang="ja-JP" sz="7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323127" y="3699145"/>
            <a:ext cx="6316889" cy="250575"/>
          </a:xfrm>
          <a:prstGeom prst="roundRect">
            <a:avLst>
              <a:gd name="adj" fmla="val 4549"/>
            </a:avLst>
          </a:prstGeom>
          <a:solidFill>
            <a:srgbClr val="B50E20"/>
          </a:solidFill>
          <a:ln w="9525" cmpd="sng">
            <a:solidFill>
              <a:srgbClr val="B50E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ステージコンテンツ</a:t>
            </a:r>
          </a:p>
        </p:txBody>
      </p:sp>
      <p:sp>
        <p:nvSpPr>
          <p:cNvPr id="95" name="正方形/長方形 94"/>
          <p:cNvSpPr/>
          <p:nvPr/>
        </p:nvSpPr>
        <p:spPr>
          <a:xfrm>
            <a:off x="321657" y="3977306"/>
            <a:ext cx="6318805" cy="950294"/>
          </a:xfrm>
          <a:prstGeom prst="rect">
            <a:avLst/>
          </a:prstGeom>
          <a:noFill/>
          <a:ln w="9525" cmpd="sng">
            <a:solidFill>
              <a:srgbClr val="B50E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361227" y="3973653"/>
            <a:ext cx="6210690" cy="400110"/>
          </a:xfrm>
          <a:prstGeom prst="rect">
            <a:avLst/>
          </a:prstGeom>
        </p:spPr>
        <p:txBody>
          <a:bodyPr wrap="square">
            <a:spAutoFit/>
          </a:bodyPr>
          <a:lstStyle/>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会場全体が一体となるようなオープニングセレモニーを皮切りに、目玉となる著名タレントによるステージ、地元出演者によるパフォーマンスなど、愛知の魅力を凝縮した</a:t>
            </a:r>
            <a:r>
              <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日間のステージ構成といたします。</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bwMode="auto">
          <a:xfrm>
            <a:off x="460454" y="4393375"/>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オープニングセレモニー</a:t>
            </a:r>
          </a:p>
        </p:txBody>
      </p:sp>
      <p:sp>
        <p:nvSpPr>
          <p:cNvPr id="98" name="角丸四角形 97"/>
          <p:cNvSpPr/>
          <p:nvPr/>
        </p:nvSpPr>
        <p:spPr bwMode="auto">
          <a:xfrm>
            <a:off x="1982927" y="4393375"/>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lang="ja-JP" altLang="en-US" sz="850" dirty="0">
                <a:solidFill>
                  <a:srgbClr val="B50E20"/>
                </a:solidFill>
                <a:latin typeface="Meiryo UI"/>
                <a:ea typeface="ＭＳ Ｐゴシック" charset="-128"/>
                <a:cs typeface="Meiryo UI"/>
              </a:rPr>
              <a:t>人気アイドル</a:t>
            </a:r>
            <a:endParaRPr kumimoji="1" lang="ja-JP" altLang="en-US" sz="850" dirty="0">
              <a:solidFill>
                <a:srgbClr val="B50E20"/>
              </a:solidFill>
              <a:latin typeface="Meiryo UI"/>
              <a:ea typeface="ＭＳ Ｐゴシック" charset="-128"/>
              <a:cs typeface="Meiryo UI"/>
            </a:endParaRPr>
          </a:p>
        </p:txBody>
      </p:sp>
      <p:sp>
        <p:nvSpPr>
          <p:cNvPr id="99" name="角丸四角形 98"/>
          <p:cNvSpPr/>
          <p:nvPr/>
        </p:nvSpPr>
        <p:spPr bwMode="auto">
          <a:xfrm>
            <a:off x="3510812" y="4393375"/>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著名アーティスト</a:t>
            </a:r>
          </a:p>
        </p:txBody>
      </p:sp>
      <p:sp>
        <p:nvSpPr>
          <p:cNvPr id="100" name="角丸四角形 99"/>
          <p:cNvSpPr/>
          <p:nvPr/>
        </p:nvSpPr>
        <p:spPr bwMode="auto">
          <a:xfrm>
            <a:off x="5033285" y="4393375"/>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お笑いステージ</a:t>
            </a:r>
          </a:p>
        </p:txBody>
      </p:sp>
      <p:sp>
        <p:nvSpPr>
          <p:cNvPr id="101" name="角丸四角形 100"/>
          <p:cNvSpPr/>
          <p:nvPr/>
        </p:nvSpPr>
        <p:spPr bwMode="auto">
          <a:xfrm>
            <a:off x="460454" y="4642907"/>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武将隊・姫隊</a:t>
            </a:r>
          </a:p>
        </p:txBody>
      </p:sp>
      <p:sp>
        <p:nvSpPr>
          <p:cNvPr id="102" name="角丸四角形 101"/>
          <p:cNvSpPr/>
          <p:nvPr/>
        </p:nvSpPr>
        <p:spPr bwMode="auto">
          <a:xfrm>
            <a:off x="1982927" y="4642907"/>
            <a:ext cx="1484411"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地元出演者ステージ各種</a:t>
            </a:r>
          </a:p>
        </p:txBody>
      </p:sp>
      <p:sp>
        <p:nvSpPr>
          <p:cNvPr id="103" name="角丸四角形 102"/>
          <p:cNvSpPr/>
          <p:nvPr/>
        </p:nvSpPr>
        <p:spPr bwMode="auto">
          <a:xfrm>
            <a:off x="3510812" y="4642907"/>
            <a:ext cx="3006884" cy="208962"/>
          </a:xfrm>
          <a:prstGeom prst="roundRect">
            <a:avLst>
              <a:gd name="adj" fmla="val 19349"/>
            </a:avLst>
          </a:prstGeom>
          <a:solidFill>
            <a:srgbClr val="F6CCCA"/>
          </a:solidFill>
          <a:ln w="6350" cap="flat" cmpd="sng" algn="ctr">
            <a:solidFill>
              <a:srgbClr val="B50E20"/>
            </a:solidFill>
            <a:prstDash val="solid"/>
            <a:round/>
            <a:headEnd type="none" w="med" len="med"/>
            <a:tailEnd type="none" w="med" len="med"/>
          </a:ln>
          <a:effectLst/>
        </p:spPr>
        <p:txBody>
          <a:bodyPr rtlCol="0" anchor="ctr"/>
          <a:lstStyle/>
          <a:p>
            <a:pPr algn="ctr"/>
            <a:r>
              <a:rPr kumimoji="1" lang="ja-JP" altLang="en-US" sz="850" dirty="0">
                <a:solidFill>
                  <a:srgbClr val="B50E20"/>
                </a:solidFill>
                <a:latin typeface="Meiryo UI"/>
                <a:ea typeface="ＭＳ Ｐゴシック" charset="-128"/>
                <a:cs typeface="Meiryo UI"/>
              </a:rPr>
              <a:t>第</a:t>
            </a:r>
            <a:r>
              <a:rPr kumimoji="1" lang="en-US" altLang="ja-JP" sz="850" dirty="0">
                <a:solidFill>
                  <a:srgbClr val="B50E20"/>
                </a:solidFill>
                <a:latin typeface="Meiryo UI"/>
                <a:ea typeface="ＭＳ Ｐゴシック" charset="-128"/>
                <a:cs typeface="Meiryo UI"/>
              </a:rPr>
              <a:t>5</a:t>
            </a:r>
            <a:r>
              <a:rPr kumimoji="1" lang="ja-JP" altLang="en-US" sz="850" dirty="0">
                <a:solidFill>
                  <a:srgbClr val="B50E20"/>
                </a:solidFill>
                <a:latin typeface="Meiryo UI"/>
                <a:ea typeface="ＭＳ Ｐゴシック" charset="-128"/>
                <a:cs typeface="Meiryo UI"/>
              </a:rPr>
              <a:t>回全国武将隊博覧会コラボ企画</a:t>
            </a:r>
          </a:p>
        </p:txBody>
      </p:sp>
      <p:sp>
        <p:nvSpPr>
          <p:cNvPr id="104" name="角丸四角形 103"/>
          <p:cNvSpPr/>
          <p:nvPr/>
        </p:nvSpPr>
        <p:spPr>
          <a:xfrm>
            <a:off x="323127" y="5007245"/>
            <a:ext cx="3105873" cy="250575"/>
          </a:xfrm>
          <a:prstGeom prst="roundRect">
            <a:avLst>
              <a:gd name="adj" fmla="val 4549"/>
            </a:avLst>
          </a:prstGeom>
          <a:solidFill>
            <a:schemeClr val="accent1">
              <a:lumMod val="50000"/>
            </a:schemeClr>
          </a:solidFill>
          <a:ln w="9525" cmpd="sng">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出店小間</a:t>
            </a:r>
          </a:p>
        </p:txBody>
      </p:sp>
      <p:sp>
        <p:nvSpPr>
          <p:cNvPr id="105" name="正方形/長方形 104"/>
          <p:cNvSpPr/>
          <p:nvPr/>
        </p:nvSpPr>
        <p:spPr>
          <a:xfrm>
            <a:off x="321657" y="5285405"/>
            <a:ext cx="3106815" cy="1229695"/>
          </a:xfrm>
          <a:prstGeom prst="rect">
            <a:avLst/>
          </a:prstGeom>
          <a:noFill/>
          <a:ln w="9525" cmpd="sng">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105"/>
          <p:cNvSpPr/>
          <p:nvPr/>
        </p:nvSpPr>
        <p:spPr>
          <a:xfrm>
            <a:off x="3523527" y="5007245"/>
            <a:ext cx="3105873" cy="250575"/>
          </a:xfrm>
          <a:prstGeom prst="roundRect">
            <a:avLst>
              <a:gd name="adj" fmla="val 4549"/>
            </a:avLst>
          </a:prstGeom>
          <a:solidFill>
            <a:schemeClr val="accent1">
              <a:lumMod val="50000"/>
            </a:schemeClr>
          </a:solidFill>
          <a:ln w="9525" cmpd="sng">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グルメコーナー</a:t>
            </a:r>
          </a:p>
        </p:txBody>
      </p:sp>
      <p:sp>
        <p:nvSpPr>
          <p:cNvPr id="107" name="正方形/長方形 106"/>
          <p:cNvSpPr/>
          <p:nvPr/>
        </p:nvSpPr>
        <p:spPr>
          <a:xfrm>
            <a:off x="3522057" y="5285406"/>
            <a:ext cx="3106815" cy="1229694"/>
          </a:xfrm>
          <a:prstGeom prst="rect">
            <a:avLst/>
          </a:prstGeom>
          <a:noFill/>
          <a:ln w="9525" cmpd="sng">
            <a:solidFill>
              <a:srgbClr val="3C8C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361227" y="5281753"/>
            <a:ext cx="3015335" cy="400110"/>
          </a:xfrm>
          <a:prstGeom prst="rect">
            <a:avLst/>
          </a:prstGeom>
        </p:spPr>
        <p:txBody>
          <a:bodyPr wrap="square">
            <a:spAutoFit/>
          </a:bodyPr>
          <a:lstStyle/>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知多半島の</a:t>
            </a:r>
            <a:r>
              <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町を中心に、多彩な小間を</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カテゴリーを軸に分類して配します。</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556582" y="5281753"/>
            <a:ext cx="3015335" cy="400110"/>
          </a:xfrm>
          <a:prstGeom prst="rect">
            <a:avLst/>
          </a:prstGeom>
        </p:spPr>
        <p:txBody>
          <a:bodyPr wrap="square">
            <a:spAutoFit/>
          </a:bodyPr>
          <a:lstStyle/>
          <a:p>
            <a:pPr fontAlgn="base">
              <a:spcBef>
                <a:spcPct val="0"/>
              </a:spcBef>
              <a:spcAft>
                <a:spcPct val="0"/>
              </a:spcAft>
            </a:pP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知多地域の有名店の出店や、知多の食材を用いたキッチンカーメニューなど、愛知県の食をお楽しみいただきます。</a:t>
            </a:r>
            <a:endParaRPr lang="en-US" altLang="ja-JP" sz="10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bwMode="auto">
          <a:xfrm>
            <a:off x="1382203" y="5978533"/>
            <a:ext cx="978435" cy="212703"/>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地元事業者</a:t>
            </a:r>
          </a:p>
        </p:txBody>
      </p:sp>
      <p:sp>
        <p:nvSpPr>
          <p:cNvPr id="111" name="角丸四角形 110"/>
          <p:cNvSpPr/>
          <p:nvPr/>
        </p:nvSpPr>
        <p:spPr bwMode="auto">
          <a:xfrm>
            <a:off x="2406594" y="5978533"/>
            <a:ext cx="978435" cy="212703"/>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県内他自治体</a:t>
            </a:r>
          </a:p>
        </p:txBody>
      </p:sp>
      <p:sp>
        <p:nvSpPr>
          <p:cNvPr id="112" name="角丸四角形 111"/>
          <p:cNvSpPr/>
          <p:nvPr/>
        </p:nvSpPr>
        <p:spPr bwMode="auto">
          <a:xfrm>
            <a:off x="361227" y="5978533"/>
            <a:ext cx="978435" cy="212703"/>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愛知県観光協会</a:t>
            </a:r>
          </a:p>
        </p:txBody>
      </p:sp>
      <p:sp>
        <p:nvSpPr>
          <p:cNvPr id="113" name="角丸四角形 112"/>
          <p:cNvSpPr/>
          <p:nvPr/>
        </p:nvSpPr>
        <p:spPr bwMode="auto">
          <a:xfrm>
            <a:off x="361227" y="6232533"/>
            <a:ext cx="3015335" cy="212703"/>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航空・旅行・アウトバウンド事業者</a:t>
            </a:r>
          </a:p>
        </p:txBody>
      </p:sp>
      <p:sp>
        <p:nvSpPr>
          <p:cNvPr id="114" name="角丸四角形 113"/>
          <p:cNvSpPr/>
          <p:nvPr/>
        </p:nvSpPr>
        <p:spPr bwMode="auto">
          <a:xfrm>
            <a:off x="361227" y="5700210"/>
            <a:ext cx="3023802" cy="243390"/>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a:t>
            </a:r>
            <a:r>
              <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町小間</a:t>
            </a:r>
          </a:p>
        </p:txBody>
      </p:sp>
      <p:sp>
        <p:nvSpPr>
          <p:cNvPr id="115" name="角丸四角形 114"/>
          <p:cNvSpPr/>
          <p:nvPr/>
        </p:nvSpPr>
        <p:spPr bwMode="auto">
          <a:xfrm>
            <a:off x="3590449" y="5713156"/>
            <a:ext cx="2970330" cy="220210"/>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知多半島の有名店の出店</a:t>
            </a:r>
          </a:p>
        </p:txBody>
      </p:sp>
      <p:sp>
        <p:nvSpPr>
          <p:cNvPr id="116" name="角丸四角形 115"/>
          <p:cNvSpPr/>
          <p:nvPr/>
        </p:nvSpPr>
        <p:spPr bwMode="auto">
          <a:xfrm>
            <a:off x="3590449" y="5960457"/>
            <a:ext cx="2970330" cy="220210"/>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知多半島グルメのキッチンカー</a:t>
            </a:r>
          </a:p>
        </p:txBody>
      </p:sp>
      <p:sp>
        <p:nvSpPr>
          <p:cNvPr id="117" name="角丸四角形 116"/>
          <p:cNvSpPr/>
          <p:nvPr/>
        </p:nvSpPr>
        <p:spPr bwMode="auto">
          <a:xfrm>
            <a:off x="3590449" y="6214457"/>
            <a:ext cx="2970330" cy="220210"/>
          </a:xfrm>
          <a:prstGeom prst="roundRect">
            <a:avLst>
              <a:gd name="adj" fmla="val 19349"/>
            </a:avLst>
          </a:prstGeom>
          <a:solidFill>
            <a:schemeClr val="accent1"/>
          </a:solidFill>
          <a:ln w="6350" cap="flat" cmpd="sng" algn="ctr">
            <a:solidFill>
              <a:srgbClr val="3C8C93"/>
            </a:solidFill>
            <a:prstDash val="solid"/>
            <a:round/>
            <a:headEnd type="none" w="med" len="med"/>
            <a:tailEnd type="none" w="med" len="med"/>
          </a:ln>
          <a:effectLst/>
        </p:spPr>
        <p:txBody>
          <a:bodyPr rtlCol="0" anchor="ctr"/>
          <a:lstStyle/>
          <a:p>
            <a:pPr algn="ct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知多半島の酒蔵の出店による地酒の</a:t>
            </a:r>
            <a:r>
              <a:rPr kumimoji="1" lang="en-US" altLang="ja-JP"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8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・販売</a:t>
            </a:r>
          </a:p>
        </p:txBody>
      </p:sp>
      <p:sp>
        <p:nvSpPr>
          <p:cNvPr id="118" name="テキスト ボックス 117"/>
          <p:cNvSpPr txBox="1"/>
          <p:nvPr/>
        </p:nvSpPr>
        <p:spPr>
          <a:xfrm>
            <a:off x="3533329" y="8373343"/>
            <a:ext cx="2958966" cy="461665"/>
          </a:xfrm>
          <a:prstGeom prst="rect">
            <a:avLst/>
          </a:prstGeom>
          <a:noFill/>
        </p:spPr>
        <p:txBody>
          <a:bodyPr wrap="square" rtlCol="0">
            <a:spAutoFit/>
          </a:bodyPr>
          <a:lstStyle/>
          <a:p>
            <a:r>
              <a:rPr lang="en-US" altLang="ja-JP" sz="800" b="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800" b="0" dirty="0">
                <a:latin typeface="Meiryo UI" panose="020B0604030504040204" pitchFamily="50" charset="-128"/>
                <a:ea typeface="Meiryo UI" panose="020B0604030504040204" pitchFamily="50" charset="-128"/>
                <a:cs typeface="Meiryo UI" panose="020B0604030504040204" pitchFamily="50" charset="-128"/>
              </a:rPr>
              <a:t>年の同局のオーディションでグランプリ獲得。</a:t>
            </a: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0" dirty="0">
                <a:latin typeface="Meiryo UI" panose="020B0604030504040204" pitchFamily="50" charset="-128"/>
                <a:ea typeface="Meiryo UI" panose="020B0604030504040204" pitchFamily="50" charset="-128"/>
                <a:cs typeface="Meiryo UI" panose="020B0604030504040204" pitchFamily="50" charset="-128"/>
              </a:rPr>
              <a:t>プロバスケットボールチームのホームコートアナウンサーを務める軽快で</a:t>
            </a: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0" dirty="0">
                <a:latin typeface="Meiryo UI" panose="020B0604030504040204" pitchFamily="50" charset="-128"/>
                <a:ea typeface="Meiryo UI" panose="020B0604030504040204" pitchFamily="50" charset="-128"/>
                <a:cs typeface="Meiryo UI" panose="020B0604030504040204" pitchFamily="50" charset="-128"/>
              </a:rPr>
              <a:t>安定したトークでイベントを盛り上げます。</a:t>
            </a: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9" name="図形グループ 61443"/>
          <p:cNvGrpSpPr/>
          <p:nvPr/>
        </p:nvGrpSpPr>
        <p:grpSpPr>
          <a:xfrm>
            <a:off x="4636702" y="7153315"/>
            <a:ext cx="1831433" cy="1229916"/>
            <a:chOff x="3699030" y="7961964"/>
            <a:chExt cx="2297858" cy="1543148"/>
          </a:xfrm>
        </p:grpSpPr>
        <p:pic>
          <p:nvPicPr>
            <p:cNvPr id="120" name="図 119"/>
            <p:cNvPicPr>
              <a:picLocks noChangeAspect="1"/>
            </p:cNvPicPr>
            <p:nvPr/>
          </p:nvPicPr>
          <p:blipFill>
            <a:blip r:embed="rId3"/>
            <a:stretch>
              <a:fillRect/>
            </a:stretch>
          </p:blipFill>
          <p:spPr>
            <a:xfrm>
              <a:off x="3699030" y="7968335"/>
              <a:ext cx="1126970" cy="1536777"/>
            </a:xfrm>
            <a:prstGeom prst="rect">
              <a:avLst/>
            </a:prstGeom>
          </p:spPr>
        </p:pic>
        <p:pic>
          <p:nvPicPr>
            <p:cNvPr id="121" name="図 120"/>
            <p:cNvPicPr>
              <a:picLocks noChangeAspect="1"/>
            </p:cNvPicPr>
            <p:nvPr/>
          </p:nvPicPr>
          <p:blipFill>
            <a:blip r:embed="rId4"/>
            <a:stretch>
              <a:fillRect/>
            </a:stretch>
          </p:blipFill>
          <p:spPr>
            <a:xfrm>
              <a:off x="4842349" y="7961964"/>
              <a:ext cx="1154539" cy="1537636"/>
            </a:xfrm>
            <a:prstGeom prst="rect">
              <a:avLst/>
            </a:prstGeom>
          </p:spPr>
        </p:pic>
      </p:grpSp>
      <p:sp>
        <p:nvSpPr>
          <p:cNvPr id="122" name="正方形/長方形 121"/>
          <p:cNvSpPr/>
          <p:nvPr/>
        </p:nvSpPr>
        <p:spPr>
          <a:xfrm>
            <a:off x="326004" y="6721218"/>
            <a:ext cx="6290917" cy="2134919"/>
          </a:xfrm>
          <a:prstGeom prst="rect">
            <a:avLst/>
          </a:prstGeom>
          <a:noFill/>
          <a:ln w="127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10000"/>
              </a:lnSpc>
            </a:pP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bwMode="auto">
          <a:xfrm>
            <a:off x="3585580" y="7198320"/>
            <a:ext cx="945104" cy="223334"/>
          </a:xfrm>
          <a:prstGeom prst="roundRect">
            <a:avLst>
              <a:gd name="adj" fmla="val 19349"/>
            </a:avLst>
          </a:prstGeom>
          <a:solidFill>
            <a:srgbClr val="B50E20"/>
          </a:solidFill>
          <a:ln w="12700" cap="flat" cmpd="sng" algn="ctr">
            <a:noFill/>
            <a:prstDash val="solid"/>
            <a:round/>
            <a:headEnd type="none" w="med" len="med"/>
            <a:tailEnd type="none" w="med" len="med"/>
          </a:ln>
          <a:effectLst/>
        </p:spPr>
        <p:txBody>
          <a:bodyPr rtlCol="0" anchor="ctr"/>
          <a:lstStyle/>
          <a:p>
            <a:pPr algn="ctr"/>
            <a:r>
              <a:rPr kumimoji="1" lang="en-US" altLang="ja-JP" sz="1300" dirty="0">
                <a:solidFill>
                  <a:schemeClr val="bg1"/>
                </a:solidFill>
                <a:latin typeface="Arial" charset="0"/>
                <a:ea typeface="ＭＳ Ｐゴシック" charset="-128"/>
                <a:cs typeface="ＭＳ Ｐゴシック" charset="-128"/>
              </a:rPr>
              <a:t>1</a:t>
            </a:r>
            <a:r>
              <a:rPr lang="ja-JP" altLang="en-US" sz="1300" dirty="0">
                <a:solidFill>
                  <a:schemeClr val="bg1"/>
                </a:solidFill>
                <a:latin typeface="Arial" charset="0"/>
                <a:ea typeface="ＭＳ Ｐゴシック" charset="-128"/>
                <a:cs typeface="ＭＳ Ｐゴシック" charset="-128"/>
              </a:rPr>
              <a:t>/</a:t>
            </a:r>
            <a:r>
              <a:rPr lang="en-US" altLang="ja-JP" sz="1300" dirty="0">
                <a:solidFill>
                  <a:schemeClr val="bg1"/>
                </a:solidFill>
                <a:latin typeface="Arial" charset="0"/>
                <a:ea typeface="ＭＳ Ｐゴシック" charset="-128"/>
                <a:cs typeface="ＭＳ Ｐゴシック" charset="-128"/>
              </a:rPr>
              <a:t>26</a:t>
            </a:r>
            <a:r>
              <a:rPr lang="ja-JP" altLang="en-US" sz="1300" dirty="0">
                <a:solidFill>
                  <a:schemeClr val="bg1"/>
                </a:solidFill>
                <a:latin typeface="Arial" charset="0"/>
                <a:ea typeface="ＭＳ Ｐゴシック" charset="-128"/>
                <a:cs typeface="ＭＳ Ｐゴシック" charset="-128"/>
              </a:rPr>
              <a:t>（日）</a:t>
            </a:r>
            <a:endParaRPr kumimoji="1" lang="ja-JP" altLang="en-US" sz="1300" dirty="0">
              <a:solidFill>
                <a:schemeClr val="bg1"/>
              </a:solidFill>
              <a:latin typeface="Arial" charset="0"/>
              <a:ea typeface="ＭＳ Ｐゴシック" charset="-128"/>
              <a:cs typeface="ＭＳ Ｐゴシック" charset="-128"/>
            </a:endParaRPr>
          </a:p>
        </p:txBody>
      </p:sp>
      <p:sp>
        <p:nvSpPr>
          <p:cNvPr id="124" name="角丸四角形 123"/>
          <p:cNvSpPr/>
          <p:nvPr/>
        </p:nvSpPr>
        <p:spPr bwMode="auto">
          <a:xfrm>
            <a:off x="451238" y="7157059"/>
            <a:ext cx="945104" cy="223334"/>
          </a:xfrm>
          <a:prstGeom prst="roundRect">
            <a:avLst>
              <a:gd name="adj" fmla="val 19349"/>
            </a:avLst>
          </a:prstGeom>
          <a:solidFill>
            <a:srgbClr val="2A7AB2"/>
          </a:solidFill>
          <a:ln w="12700" cap="flat" cmpd="sng" algn="ctr">
            <a:noFill/>
            <a:prstDash val="solid"/>
            <a:round/>
            <a:headEnd type="none" w="med" len="med"/>
            <a:tailEnd type="none" w="med" len="med"/>
          </a:ln>
          <a:effectLst/>
        </p:spPr>
        <p:txBody>
          <a:bodyPr rtlCol="0" anchor="ctr"/>
          <a:lstStyle/>
          <a:p>
            <a:pPr algn="ctr"/>
            <a:r>
              <a:rPr kumimoji="1" lang="en-US" altLang="ja-JP" sz="1300" dirty="0">
                <a:solidFill>
                  <a:schemeClr val="bg1"/>
                </a:solidFill>
                <a:latin typeface="Arial" charset="0"/>
                <a:ea typeface="ＭＳ Ｐゴシック" charset="-128"/>
                <a:cs typeface="ＭＳ Ｐゴシック" charset="-128"/>
              </a:rPr>
              <a:t>1</a:t>
            </a:r>
            <a:r>
              <a:rPr lang="ja-JP" altLang="en-US" sz="1300" dirty="0">
                <a:solidFill>
                  <a:schemeClr val="bg1"/>
                </a:solidFill>
                <a:latin typeface="Arial" charset="0"/>
                <a:ea typeface="ＭＳ Ｐゴシック" charset="-128"/>
                <a:cs typeface="ＭＳ Ｐゴシック" charset="-128"/>
              </a:rPr>
              <a:t>/</a:t>
            </a:r>
            <a:r>
              <a:rPr lang="en-US" altLang="ja-JP" sz="1300" dirty="0">
                <a:solidFill>
                  <a:schemeClr val="bg1"/>
                </a:solidFill>
                <a:latin typeface="Arial" charset="0"/>
                <a:ea typeface="ＭＳ Ｐゴシック" charset="-128"/>
                <a:cs typeface="ＭＳ Ｐゴシック" charset="-128"/>
              </a:rPr>
              <a:t>25</a:t>
            </a:r>
            <a:r>
              <a:rPr lang="ja-JP" altLang="en-US" sz="1300" dirty="0">
                <a:solidFill>
                  <a:schemeClr val="bg1"/>
                </a:solidFill>
                <a:latin typeface="Arial" charset="0"/>
                <a:ea typeface="ＭＳ Ｐゴシック" charset="-128"/>
                <a:cs typeface="ＭＳ Ｐゴシック" charset="-128"/>
              </a:rPr>
              <a:t>（土）</a:t>
            </a:r>
            <a:endParaRPr kumimoji="1" lang="ja-JP" altLang="en-US" sz="1300" dirty="0">
              <a:solidFill>
                <a:schemeClr val="bg1"/>
              </a:solidFill>
              <a:latin typeface="Arial" charset="0"/>
              <a:ea typeface="ＭＳ Ｐゴシック" charset="-128"/>
              <a:cs typeface="ＭＳ Ｐゴシック" charset="-128"/>
            </a:endParaRPr>
          </a:p>
        </p:txBody>
      </p:sp>
      <p:sp>
        <p:nvSpPr>
          <p:cNvPr id="125" name="正方形/長方形 124"/>
          <p:cNvSpPr/>
          <p:nvPr/>
        </p:nvSpPr>
        <p:spPr>
          <a:xfrm>
            <a:off x="3511577" y="7442950"/>
            <a:ext cx="2084945" cy="560153"/>
          </a:xfrm>
          <a:prstGeom prst="rect">
            <a:avLst/>
          </a:prstGeom>
        </p:spPr>
        <p:txBody>
          <a:bodyPr wrap="square">
            <a:spAutoFit/>
          </a:bodyPr>
          <a:lstStyle/>
          <a:p>
            <a:pPr fontAlgn="base">
              <a:spcBef>
                <a:spcPct val="0"/>
              </a:spcBef>
              <a:spcAft>
                <a:spcPct val="0"/>
              </a:spcAft>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ZIP-FM</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ナビゲーター</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ct val="120000"/>
              </a:lnSpc>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小林 拓一郎</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こやばし</a:t>
            </a:r>
            <a:r>
              <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たくいちろう</a:t>
            </a:r>
            <a:endParaRPr lang="en-US"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383729" y="8373343"/>
            <a:ext cx="2958966" cy="461665"/>
          </a:xfrm>
          <a:prstGeom prst="rect">
            <a:avLst/>
          </a:prstGeom>
          <a:noFill/>
        </p:spPr>
        <p:txBody>
          <a:bodyPr wrap="square" rtlCol="0">
            <a:spAutoFit/>
          </a:bodyPr>
          <a:lstStyle/>
          <a:p>
            <a:r>
              <a:rPr lang="ja-JP" altLang="en-US" sz="800" b="0" dirty="0">
                <a:latin typeface="Meiryo UI" panose="020B0604030504040204" pitchFamily="50" charset="-128"/>
                <a:ea typeface="Meiryo UI" panose="020B0604030504040204" pitchFamily="50" charset="-128"/>
                <a:cs typeface="Meiryo UI" panose="020B0604030504040204" pitchFamily="50" charset="-128"/>
              </a:rPr>
              <a:t>愛知戦国姫隊で於大の方を務め、バイリンガル</a:t>
            </a:r>
            <a:r>
              <a:rPr lang="en-US" altLang="ja-JP" sz="800" b="0" dirty="0">
                <a:latin typeface="Meiryo UI" panose="020B0604030504040204" pitchFamily="50" charset="-128"/>
                <a:ea typeface="Meiryo UI" panose="020B0604030504040204" pitchFamily="50" charset="-128"/>
                <a:cs typeface="Meiryo UI" panose="020B0604030504040204" pitchFamily="50" charset="-128"/>
              </a:rPr>
              <a:t>MC</a:t>
            </a:r>
            <a:r>
              <a:rPr lang="ja-JP" altLang="en-US" sz="800" b="0" dirty="0">
                <a:latin typeface="Meiryo UI" panose="020B0604030504040204" pitchFamily="50" charset="-128"/>
                <a:ea typeface="Meiryo UI" panose="020B0604030504040204" pitchFamily="50" charset="-128"/>
                <a:cs typeface="Meiryo UI" panose="020B0604030504040204" pitchFamily="50" charset="-128"/>
              </a:rPr>
              <a:t>、マナー講師としても活躍する石蔵真実さんが、日本語・英語を交えたバイリンガルな司会進行で外国人を含めた来場者を盛り上げます。</a:t>
            </a: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406232" y="7420674"/>
            <a:ext cx="2084945" cy="683264"/>
          </a:xfrm>
          <a:prstGeom prst="rect">
            <a:avLst/>
          </a:prstGeom>
        </p:spPr>
        <p:txBody>
          <a:bodyPr wrap="square">
            <a:spAutoFit/>
          </a:bodyPr>
          <a:lstStyle/>
          <a:p>
            <a:pPr fontAlgn="base">
              <a:spcBef>
                <a:spcPct val="0"/>
              </a:spcBef>
              <a:spcAft>
                <a:spcPct val="0"/>
              </a:spcAft>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愛知戦国姫隊</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於大の方</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ct val="120000"/>
              </a:lnSpc>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石黒</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真実</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いしぐろ</a:t>
            </a:r>
            <a:r>
              <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まみ　</a:t>
            </a:r>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8" name="図形グループ 61445"/>
          <p:cNvGrpSpPr/>
          <p:nvPr/>
        </p:nvGrpSpPr>
        <p:grpSpPr>
          <a:xfrm>
            <a:off x="1486352" y="7159599"/>
            <a:ext cx="1845205" cy="1208852"/>
            <a:chOff x="1763814" y="7788314"/>
            <a:chExt cx="1875480" cy="1228686"/>
          </a:xfrm>
        </p:grpSpPr>
        <p:pic>
          <p:nvPicPr>
            <p:cNvPr id="129" name="図 128"/>
            <p:cNvPicPr>
              <a:picLocks noChangeAspect="1"/>
            </p:cNvPicPr>
            <p:nvPr/>
          </p:nvPicPr>
          <p:blipFill rotWithShape="1">
            <a:blip r:embed="rId5"/>
            <a:srcRect l="36213" t="26824" r="53212" b="50420"/>
            <a:stretch/>
          </p:blipFill>
          <p:spPr>
            <a:xfrm>
              <a:off x="2727622" y="7790985"/>
              <a:ext cx="911672" cy="1226015"/>
            </a:xfrm>
            <a:prstGeom prst="rect">
              <a:avLst/>
            </a:prstGeom>
            <a:ln>
              <a:noFill/>
            </a:ln>
          </p:spPr>
        </p:pic>
        <p:pic>
          <p:nvPicPr>
            <p:cNvPr id="130" name="図 129"/>
            <p:cNvPicPr>
              <a:picLocks noChangeAspect="1"/>
            </p:cNvPicPr>
            <p:nvPr/>
          </p:nvPicPr>
          <p:blipFill rotWithShape="1">
            <a:blip r:embed="rId6"/>
            <a:srcRect l="8987" r="8987" b="27936"/>
            <a:stretch/>
          </p:blipFill>
          <p:spPr>
            <a:xfrm>
              <a:off x="1763814" y="7788314"/>
              <a:ext cx="920407" cy="1215135"/>
            </a:xfrm>
            <a:prstGeom prst="rect">
              <a:avLst/>
            </a:prstGeom>
          </p:spPr>
        </p:pic>
      </p:grpSp>
      <p:sp>
        <p:nvSpPr>
          <p:cNvPr id="131" name="正方形/長方形 130"/>
          <p:cNvSpPr/>
          <p:nvPr/>
        </p:nvSpPr>
        <p:spPr>
          <a:xfrm>
            <a:off x="360462" y="662373"/>
            <a:ext cx="6300699" cy="291196"/>
          </a:xfrm>
          <a:prstGeom prst="rect">
            <a:avLst/>
          </a:prstGeom>
          <a:solidFill>
            <a:schemeClr val="bg1"/>
          </a:solidFill>
          <a:ln w="3175" cmpd="sng">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pPr>
            <a:r>
              <a:rPr lang="ja-JP" altLang="en-US"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広報・告知計画</a:t>
            </a:r>
            <a:r>
              <a:rPr lang="en-US" altLang="ja-JP"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dirty="0">
                <a:solidFill>
                  <a:srgbClr val="B50E20"/>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2841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9498" y="1232589"/>
            <a:ext cx="3843381" cy="8205448"/>
          </a:xfrm>
          <a:prstGeom prst="rect">
            <a:avLst/>
          </a:prstGeom>
          <a:ln>
            <a:solidFill>
              <a:schemeClr val="tx1"/>
            </a:solidFill>
          </a:ln>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947"/>
          <a:stretch/>
        </p:blipFill>
        <p:spPr>
          <a:xfrm>
            <a:off x="160332" y="1193531"/>
            <a:ext cx="2622944" cy="1170075"/>
          </a:xfrm>
          <a:prstGeom prst="rect">
            <a:avLst/>
          </a:prstGeom>
        </p:spPr>
      </p:pic>
      <p:sp>
        <p:nvSpPr>
          <p:cNvPr id="13" name="テキスト ボックス 12"/>
          <p:cNvSpPr txBox="1"/>
          <p:nvPr/>
        </p:nvSpPr>
        <p:spPr>
          <a:xfrm>
            <a:off x="91440" y="62424"/>
            <a:ext cx="2392680" cy="338554"/>
          </a:xfrm>
          <a:prstGeom prst="rect">
            <a:avLst/>
          </a:prstGeom>
          <a:noFill/>
        </p:spPr>
        <p:txBody>
          <a:bodyPr wrap="squar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会場全体図</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3</a:t>
            </a:fld>
            <a:endParaRPr lang="ja-JP" altLang="en-US" sz="1600" dirty="0"/>
          </a:p>
        </p:txBody>
      </p:sp>
      <p:sp>
        <p:nvSpPr>
          <p:cNvPr id="22" name="正方形/長方形 21"/>
          <p:cNvSpPr/>
          <p:nvPr/>
        </p:nvSpPr>
        <p:spPr>
          <a:xfrm>
            <a:off x="1654175" y="1419365"/>
            <a:ext cx="482600" cy="9234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4" idx="0"/>
          </p:cNvCxnSpPr>
          <p:nvPr/>
        </p:nvCxnSpPr>
        <p:spPr>
          <a:xfrm flipV="1">
            <a:off x="1897492" y="2379311"/>
            <a:ext cx="49456" cy="816867"/>
          </a:xfrm>
          <a:prstGeom prst="line">
            <a:avLst/>
          </a:prstGeom>
          <a:ln>
            <a:solidFill>
              <a:srgbClr val="404040"/>
            </a:solidFill>
            <a:tailEnd type="ova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015470" y="3196178"/>
            <a:ext cx="1764043" cy="315035"/>
          </a:xfrm>
          <a:prstGeom prst="rect">
            <a:avLst/>
          </a:prstGeom>
          <a:solidFill>
            <a:srgbClr val="FFFFFF">
              <a:alpha val="69804"/>
            </a:srgbClr>
          </a:solidFill>
          <a:ln w="3175"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ホール全スパン使用</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正方形/長方形 26"/>
          <p:cNvSpPr/>
          <p:nvPr/>
        </p:nvSpPr>
        <p:spPr>
          <a:xfrm>
            <a:off x="1654175" y="1152745"/>
            <a:ext cx="482600" cy="2068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flipV="1">
            <a:off x="843517" y="1286206"/>
            <a:ext cx="1103431" cy="1371664"/>
          </a:xfrm>
          <a:prstGeom prst="line">
            <a:avLst/>
          </a:prstGeom>
          <a:ln>
            <a:solidFill>
              <a:srgbClr val="404040"/>
            </a:solidFill>
            <a:tailEnd type="ova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152400" y="2630226"/>
            <a:ext cx="1643123" cy="315035"/>
          </a:xfrm>
          <a:prstGeom prst="rect">
            <a:avLst/>
          </a:prstGeom>
          <a:solidFill>
            <a:srgbClr val="FFFFFF">
              <a:alpha val="69804"/>
            </a:srgbClr>
          </a:solidFill>
          <a:ln w="3175"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キッチンカー</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（プロパンガス使用）</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販売は会場内グルメコーナー</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3560" y="660890"/>
            <a:ext cx="6095640" cy="432080"/>
          </a:xfrm>
          <a:prstGeom prst="rect">
            <a:avLst/>
          </a:prstGeom>
          <a:solidFill>
            <a:schemeClr val="accent5">
              <a:lumMod val="90000"/>
            </a:schemeClr>
          </a:solidFill>
          <a:ln w="19050" cmpd="sng">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10000"/>
              </a:lnSpc>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知多地域の小間は「知多半島マーケット」とその他自治体の小間は「愛知マーケット」とします。</a:t>
            </a:r>
          </a:p>
          <a:p>
            <a:pPr algn="ctr">
              <a:lnSpc>
                <a:spcPct val="110000"/>
              </a:lnSpc>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知多地域小間は出店内容をカテゴリーごとに別けて配置します。</a:t>
            </a:r>
          </a:p>
        </p:txBody>
      </p:sp>
      <p:grpSp>
        <p:nvGrpSpPr>
          <p:cNvPr id="40" name="グループ化 39"/>
          <p:cNvGrpSpPr/>
          <p:nvPr/>
        </p:nvGrpSpPr>
        <p:grpSpPr>
          <a:xfrm>
            <a:off x="3645088" y="2929010"/>
            <a:ext cx="2463963" cy="5529150"/>
            <a:chOff x="2275943" y="2878144"/>
            <a:chExt cx="2463963" cy="5529150"/>
          </a:xfrm>
        </p:grpSpPr>
        <p:sp>
          <p:nvSpPr>
            <p:cNvPr id="6" name="正方形/長方形 5"/>
            <p:cNvSpPr/>
            <p:nvPr/>
          </p:nvSpPr>
          <p:spPr>
            <a:xfrm>
              <a:off x="2942693" y="2878144"/>
              <a:ext cx="12192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グルメコーナー</a:t>
              </a:r>
            </a:p>
          </p:txBody>
        </p:sp>
        <p:sp>
          <p:nvSpPr>
            <p:cNvPr id="7" name="正方形/長方形 6"/>
            <p:cNvSpPr/>
            <p:nvPr/>
          </p:nvSpPr>
          <p:spPr>
            <a:xfrm>
              <a:off x="2516412" y="5548795"/>
              <a:ext cx="12192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STAGE</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369043" y="3899374"/>
              <a:ext cx="1370863" cy="246249"/>
            </a:xfrm>
            <a:prstGeom prst="rect">
              <a:avLst/>
            </a:prstGeom>
            <a:solidFill>
              <a:srgbClr val="B50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知多半島マーケット</a:t>
              </a:r>
            </a:p>
          </p:txBody>
        </p:sp>
        <p:sp>
          <p:nvSpPr>
            <p:cNvPr id="11" name="正方形/長方形 10"/>
            <p:cNvSpPr/>
            <p:nvPr/>
          </p:nvSpPr>
          <p:spPr>
            <a:xfrm>
              <a:off x="3264397" y="6831119"/>
              <a:ext cx="1219200" cy="1905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愛知マーケット</a:t>
              </a:r>
            </a:p>
          </p:txBody>
        </p:sp>
        <p:sp>
          <p:nvSpPr>
            <p:cNvPr id="20" name="正方形/長方形 19"/>
            <p:cNvSpPr/>
            <p:nvPr/>
          </p:nvSpPr>
          <p:spPr>
            <a:xfrm>
              <a:off x="3495143" y="3180719"/>
              <a:ext cx="1161768"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飲食スペース</a:t>
              </a:r>
            </a:p>
          </p:txBody>
        </p:sp>
        <p:sp>
          <p:nvSpPr>
            <p:cNvPr id="28" name="正方形/長方形 27"/>
            <p:cNvSpPr/>
            <p:nvPr/>
          </p:nvSpPr>
          <p:spPr>
            <a:xfrm>
              <a:off x="2275943" y="8216794"/>
              <a:ext cx="12192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カタログコーナー</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320256" y="8216794"/>
              <a:ext cx="121920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カタログコーナー</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6412" y="7827909"/>
              <a:ext cx="171166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インフォメーション・抽選コーナー</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正方形/長方形 8">
            <a:extLst>
              <a:ext uri="{FF2B5EF4-FFF2-40B4-BE49-F238E27FC236}">
                <a16:creationId xmlns:a16="http://schemas.microsoft.com/office/drawing/2014/main" id="{9732B3D1-0387-4069-BF10-C91432D900B9}"/>
              </a:ext>
            </a:extLst>
          </p:cNvPr>
          <p:cNvSpPr/>
          <p:nvPr/>
        </p:nvSpPr>
        <p:spPr>
          <a:xfrm>
            <a:off x="4474295" y="4334304"/>
            <a:ext cx="2117788" cy="1496564"/>
          </a:xfrm>
          <a:prstGeom prst="rect">
            <a:avLst/>
          </a:prstGeom>
          <a:solidFill>
            <a:schemeClr val="bg1">
              <a:alpha val="20000"/>
            </a:schemeClr>
          </a:solidFill>
          <a:ln>
            <a:solidFill>
              <a:srgbClr val="FF0000"/>
            </a:solidFill>
          </a:ln>
        </p:spPr>
        <p:txBody>
          <a:bodyPr wrap="square">
            <a:spAutoFit/>
          </a:bodyPr>
          <a:lstStyle/>
          <a:p>
            <a:pPr algn="ctr">
              <a:lnSpc>
                <a:spcPct val="1100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カテゴリー（例</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「観光</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」マーケット・</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「伝統芸能」マーケット</a:t>
            </a: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「物産（農水産物）」マーケット・</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「工芸品・土産」マーケット・</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「商工業（商品・製品ＰＲ）」</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マーケット・</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「サービス業」マーケット</a:t>
            </a:r>
          </a:p>
        </p:txBody>
      </p:sp>
      <p:sp>
        <p:nvSpPr>
          <p:cNvPr id="32" name="正方形/長方形 31"/>
          <p:cNvSpPr/>
          <p:nvPr/>
        </p:nvSpPr>
        <p:spPr>
          <a:xfrm>
            <a:off x="4183346" y="1681068"/>
            <a:ext cx="1361885" cy="81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キッチンカー</a:t>
            </a:r>
          </a:p>
        </p:txBody>
      </p:sp>
      <p:sp>
        <p:nvSpPr>
          <p:cNvPr id="15" name="正方形/長方形 14"/>
          <p:cNvSpPr/>
          <p:nvPr/>
        </p:nvSpPr>
        <p:spPr>
          <a:xfrm>
            <a:off x="3407495" y="6413566"/>
            <a:ext cx="847193" cy="1266825"/>
          </a:xfrm>
          <a:prstGeom prst="rect">
            <a:avLst/>
          </a:prstGeom>
          <a:solidFill>
            <a:schemeClr val="bg1"/>
          </a:solid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343995" y="6977235"/>
            <a:ext cx="967843" cy="1905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大規模出店</a:t>
            </a:r>
          </a:p>
        </p:txBody>
      </p:sp>
      <p:sp>
        <p:nvSpPr>
          <p:cNvPr id="36" name="正方形/長方形 35"/>
          <p:cNvSpPr/>
          <p:nvPr/>
        </p:nvSpPr>
        <p:spPr>
          <a:xfrm>
            <a:off x="2934582" y="3846995"/>
            <a:ext cx="171166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ストックスペース</a:t>
            </a:r>
          </a:p>
        </p:txBody>
      </p:sp>
      <p:sp>
        <p:nvSpPr>
          <p:cNvPr id="26" name="正方形/長方形 25"/>
          <p:cNvSpPr/>
          <p:nvPr/>
        </p:nvSpPr>
        <p:spPr>
          <a:xfrm>
            <a:off x="4474295" y="6311966"/>
            <a:ext cx="1898650" cy="1270000"/>
          </a:xfrm>
          <a:prstGeom prst="rect">
            <a:avLst/>
          </a:prstGeom>
          <a:no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421908" y="3879916"/>
            <a:ext cx="1966912" cy="2376488"/>
          </a:xfrm>
          <a:custGeom>
            <a:avLst/>
            <a:gdLst>
              <a:gd name="connsiteX0" fmla="*/ 1966912 w 1966912"/>
              <a:gd name="connsiteY0" fmla="*/ 4763 h 2376488"/>
              <a:gd name="connsiteX1" fmla="*/ 1966912 w 1966912"/>
              <a:gd name="connsiteY1" fmla="*/ 2376488 h 2376488"/>
              <a:gd name="connsiteX2" fmla="*/ 14287 w 1966912"/>
              <a:gd name="connsiteY2" fmla="*/ 2376488 h 2376488"/>
              <a:gd name="connsiteX3" fmla="*/ 14287 w 1966912"/>
              <a:gd name="connsiteY3" fmla="*/ 2109788 h 2376488"/>
              <a:gd name="connsiteX4" fmla="*/ 752475 w 1966912"/>
              <a:gd name="connsiteY4" fmla="*/ 2109788 h 2376488"/>
              <a:gd name="connsiteX5" fmla="*/ 752475 w 1966912"/>
              <a:gd name="connsiteY5" fmla="*/ 1528763 h 2376488"/>
              <a:gd name="connsiteX6" fmla="*/ 0 w 1966912"/>
              <a:gd name="connsiteY6" fmla="*/ 1528763 h 2376488"/>
              <a:gd name="connsiteX7" fmla="*/ 0 w 1966912"/>
              <a:gd name="connsiteY7" fmla="*/ 0 h 2376488"/>
              <a:gd name="connsiteX8" fmla="*/ 128587 w 1966912"/>
              <a:gd name="connsiteY8" fmla="*/ 0 h 2376488"/>
              <a:gd name="connsiteX9" fmla="*/ 1966912 w 1966912"/>
              <a:gd name="connsiteY9" fmla="*/ 4763 h 237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912" h="2376488">
                <a:moveTo>
                  <a:pt x="1966912" y="4763"/>
                </a:moveTo>
                <a:lnTo>
                  <a:pt x="1966912" y="2376488"/>
                </a:lnTo>
                <a:lnTo>
                  <a:pt x="14287" y="2376488"/>
                </a:lnTo>
                <a:lnTo>
                  <a:pt x="14287" y="2109788"/>
                </a:lnTo>
                <a:lnTo>
                  <a:pt x="752475" y="2109788"/>
                </a:lnTo>
                <a:lnTo>
                  <a:pt x="752475" y="1528763"/>
                </a:lnTo>
                <a:lnTo>
                  <a:pt x="0" y="1528763"/>
                </a:lnTo>
                <a:lnTo>
                  <a:pt x="0" y="0"/>
                </a:lnTo>
                <a:lnTo>
                  <a:pt x="128587" y="0"/>
                </a:lnTo>
                <a:lnTo>
                  <a:pt x="1966912" y="4763"/>
                </a:lnTo>
                <a:close/>
              </a:path>
            </a:pathLst>
          </a:custGeom>
          <a:noFill/>
          <a:ln w="19050">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DC85E81-FC01-43B3-86F2-7321A44922B8}"/>
              </a:ext>
            </a:extLst>
          </p:cNvPr>
          <p:cNvSpPr txBox="1"/>
          <p:nvPr/>
        </p:nvSpPr>
        <p:spPr>
          <a:xfrm>
            <a:off x="583726" y="5425426"/>
            <a:ext cx="2318263" cy="577081"/>
          </a:xfrm>
          <a:prstGeom prst="rect">
            <a:avLst/>
          </a:prstGeom>
          <a:noFill/>
        </p:spPr>
        <p:txBody>
          <a:bodyPr wrap="none" rtlCol="0">
            <a:spAutoFit/>
          </a:bodyPr>
          <a:lstStyle/>
          <a:p>
            <a:r>
              <a:rPr lang="en-US" altLang="ja-JP" sz="1050" dirty="0">
                <a:solidFill>
                  <a:srgbClr val="FF0000"/>
                </a:solidFill>
              </a:rPr>
              <a:t>※</a:t>
            </a:r>
            <a:r>
              <a:rPr lang="ja-JP" altLang="en-US" sz="1050" dirty="0">
                <a:solidFill>
                  <a:srgbClr val="FF0000"/>
                </a:solidFill>
              </a:rPr>
              <a:t>右</a:t>
            </a:r>
            <a:r>
              <a:rPr kumimoji="1" lang="ja-JP" altLang="en-US" sz="1050" dirty="0" smtClean="0">
                <a:solidFill>
                  <a:srgbClr val="FF0000"/>
                </a:solidFill>
              </a:rPr>
              <a:t>図面・マーケットのカテゴリーは</a:t>
            </a:r>
            <a:endParaRPr kumimoji="1" lang="en-US" altLang="ja-JP" sz="1050" dirty="0" smtClean="0">
              <a:solidFill>
                <a:srgbClr val="FF0000"/>
              </a:solidFill>
            </a:endParaRPr>
          </a:p>
          <a:p>
            <a:r>
              <a:rPr kumimoji="1" lang="ja-JP" altLang="en-US" sz="1050" dirty="0" smtClean="0">
                <a:solidFill>
                  <a:srgbClr val="FF0000"/>
                </a:solidFill>
              </a:rPr>
              <a:t>現状の</a:t>
            </a:r>
            <a:r>
              <a:rPr lang="ja-JP" altLang="en-US" sz="1050" dirty="0" smtClean="0">
                <a:solidFill>
                  <a:srgbClr val="FF0000"/>
                </a:solidFill>
              </a:rPr>
              <a:t>叩き</a:t>
            </a:r>
            <a:r>
              <a:rPr lang="ja-JP" altLang="en-US" sz="1050" dirty="0">
                <a:solidFill>
                  <a:srgbClr val="FF0000"/>
                </a:solidFill>
              </a:rPr>
              <a:t>です</a:t>
            </a:r>
            <a:r>
              <a:rPr lang="ja-JP" altLang="en-US" sz="1050" dirty="0" smtClean="0">
                <a:solidFill>
                  <a:srgbClr val="FF0000"/>
                </a:solidFill>
              </a:rPr>
              <a:t>ので、出店</a:t>
            </a:r>
            <a:r>
              <a:rPr lang="ja-JP" altLang="en-US" sz="1050" dirty="0">
                <a:solidFill>
                  <a:srgbClr val="FF0000"/>
                </a:solidFill>
              </a:rPr>
              <a:t>状況により</a:t>
            </a:r>
            <a:endParaRPr lang="en-US" altLang="ja-JP" sz="1050" dirty="0">
              <a:solidFill>
                <a:srgbClr val="FF0000"/>
              </a:solidFill>
            </a:endParaRPr>
          </a:p>
          <a:p>
            <a:r>
              <a:rPr kumimoji="1" lang="ja-JP" altLang="en-US" sz="1050" dirty="0">
                <a:solidFill>
                  <a:srgbClr val="FF0000"/>
                </a:solidFill>
              </a:rPr>
              <a:t>変更になる場合</a:t>
            </a:r>
            <a:r>
              <a:rPr kumimoji="1" lang="ja-JP" altLang="en-US" sz="1050" dirty="0" smtClean="0">
                <a:solidFill>
                  <a:srgbClr val="FF0000"/>
                </a:solidFill>
              </a:rPr>
              <a:t>が</a:t>
            </a:r>
            <a:r>
              <a:rPr lang="ja-JP" altLang="en-US" sz="1050" dirty="0" smtClean="0">
                <a:solidFill>
                  <a:srgbClr val="FF0000"/>
                </a:solidFill>
              </a:rPr>
              <a:t>ございます</a:t>
            </a:r>
            <a:r>
              <a:rPr lang="ja-JP" altLang="en-US" sz="1050" dirty="0">
                <a:solidFill>
                  <a:srgbClr val="FF0000"/>
                </a:solidFill>
              </a:rPr>
              <a:t>。</a:t>
            </a:r>
            <a:endParaRPr kumimoji="1" lang="en-US" altLang="ja-JP" sz="1050" dirty="0">
              <a:solidFill>
                <a:srgbClr val="FF0000"/>
              </a:solidFill>
            </a:endParaRPr>
          </a:p>
        </p:txBody>
      </p:sp>
    </p:spTree>
    <p:extLst>
      <p:ext uri="{BB962C8B-B14F-4D97-AF65-F5344CB8AC3E}">
        <p14:creationId xmlns:p14="http://schemas.microsoft.com/office/powerpoint/2010/main" val="89466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44" y="1915761"/>
            <a:ext cx="4157897" cy="2684962"/>
          </a:xfrm>
          <a:prstGeom prst="rect">
            <a:avLst/>
          </a:prstGeom>
        </p:spPr>
      </p:pic>
      <p:sp>
        <p:nvSpPr>
          <p:cNvPr id="13" name="テキスト ボックス 12"/>
          <p:cNvSpPr txBox="1"/>
          <p:nvPr/>
        </p:nvSpPr>
        <p:spPr>
          <a:xfrm>
            <a:off x="91440" y="62424"/>
            <a:ext cx="2392680" cy="338554"/>
          </a:xfrm>
          <a:prstGeom prst="rect">
            <a:avLst/>
          </a:prstGeom>
          <a:noFill/>
        </p:spPr>
        <p:txBody>
          <a:bodyPr wrap="squar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出店</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4</a:t>
            </a:fld>
            <a:endParaRPr lang="ja-JP" altLang="en-US" sz="1600" dirty="0"/>
          </a:p>
        </p:txBody>
      </p:sp>
      <p:sp>
        <p:nvSpPr>
          <p:cNvPr id="9" name="Text Box 4"/>
          <p:cNvSpPr txBox="1">
            <a:spLocks noChangeArrowheads="1"/>
          </p:cNvSpPr>
          <p:nvPr/>
        </p:nvSpPr>
        <p:spPr bwMode="auto">
          <a:xfrm>
            <a:off x="175160" y="658864"/>
            <a:ext cx="6507679" cy="461665"/>
          </a:xfrm>
          <a:prstGeom prst="rect">
            <a:avLst/>
          </a:prstGeom>
          <a:solidFill>
            <a:srgbClr val="FF0000"/>
          </a:solidFill>
          <a:ln w="9525">
            <a:solidFill>
              <a:srgbClr val="FF0000"/>
            </a:solidFill>
            <a:miter lim="800000"/>
            <a:headEnd/>
            <a:tailEnd/>
          </a:ln>
        </p:spPr>
        <p:txBody>
          <a:bodyPr wrap="square">
            <a:spAutoFit/>
          </a:bodyPr>
          <a:lstStyle/>
          <a:p>
            <a:pPr algn="ctr" eaLnBrk="0" hangingPunct="0">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地元知多半島を中心とした愛知県内の出店社と来場者が出会い、感動を共有する！</a:t>
            </a:r>
          </a:p>
          <a:p>
            <a:pPr algn="ctr" eaLnBrk="0" hangingPunct="0">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愛知県にしかできない一大イベントにご出店しませんか？</a:t>
            </a:r>
          </a:p>
        </p:txBody>
      </p:sp>
      <p:sp>
        <p:nvSpPr>
          <p:cNvPr id="11" name="テキスト ボックス 5"/>
          <p:cNvSpPr txBox="1">
            <a:spLocks noChangeArrowheads="1"/>
          </p:cNvSpPr>
          <p:nvPr/>
        </p:nvSpPr>
        <p:spPr bwMode="auto">
          <a:xfrm>
            <a:off x="175160" y="1841045"/>
            <a:ext cx="1500187" cy="246063"/>
          </a:xfrm>
          <a:prstGeom prst="rect">
            <a:avLst/>
          </a:prstGeom>
          <a:solidFill>
            <a:schemeClr val="tx1"/>
          </a:solidFill>
          <a:ln w="9525">
            <a:solidFill>
              <a:schemeClr val="tx1"/>
            </a:solidFill>
            <a:miter lim="800000"/>
            <a:headEnd/>
            <a:tailEnd/>
          </a:ln>
        </p:spPr>
        <p:txBody>
          <a:bodyPr>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通常小間</a:t>
            </a: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小間</a:t>
            </a: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flipV="1">
            <a:off x="3358513" y="4009613"/>
            <a:ext cx="2088464" cy="672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326545" y="4383131"/>
            <a:ext cx="599830" cy="230832"/>
          </a:xfrm>
          <a:prstGeom prst="rect">
            <a:avLst/>
          </a:prstGeom>
          <a:noFill/>
        </p:spPr>
        <p:txBody>
          <a:bodyPr wrap="square" rtlCol="0">
            <a:spAutoFit/>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p:nvPr/>
        </p:nvCxnSpPr>
        <p:spPr>
          <a:xfrm>
            <a:off x="1078139" y="3982943"/>
            <a:ext cx="2130354" cy="69387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584982" y="4318337"/>
            <a:ext cx="599830" cy="230832"/>
          </a:xfrm>
          <a:prstGeom prst="rect">
            <a:avLst/>
          </a:prstGeom>
          <a:noFill/>
        </p:spPr>
        <p:txBody>
          <a:bodyPr wrap="square" rtlCol="0">
            <a:spAutoFit/>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39"/>
          <p:cNvSpPr txBox="1">
            <a:spLocks noChangeArrowheads="1"/>
          </p:cNvSpPr>
          <p:nvPr/>
        </p:nvSpPr>
        <p:spPr bwMode="auto">
          <a:xfrm>
            <a:off x="175160" y="7886419"/>
            <a:ext cx="6553199" cy="1477328"/>
          </a:xfrm>
          <a:prstGeom prst="rect">
            <a:avLst/>
          </a:prstGeom>
          <a:noFill/>
          <a:ln w="9525">
            <a:solidFill>
              <a:schemeClr val="tx1"/>
            </a:solidFill>
            <a:miter lim="800000"/>
            <a:headEnd/>
            <a:tailEnd/>
          </a:ln>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小間基本仕様・設備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小間あたりのスペース</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W3</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ｍ　</a:t>
            </a:r>
          </a:p>
          <a:p>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カテゴリーによっては、上記スペースのサイズが変更になる場合がございます。</a:t>
            </a: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付属設備・備品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■パンチカーペット／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面</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■コンセント／平行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100V20A×1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回路</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■会議テーブル／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W1800×D450×H700×2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本</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■パイプ椅子／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脚</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■布／</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枚</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■出店社サイン</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5"/>
          <p:cNvSpPr txBox="1">
            <a:spLocks noChangeArrowheads="1"/>
          </p:cNvSpPr>
          <p:nvPr/>
        </p:nvSpPr>
        <p:spPr bwMode="auto">
          <a:xfrm>
            <a:off x="144780" y="4772397"/>
            <a:ext cx="1500187" cy="246063"/>
          </a:xfrm>
          <a:prstGeom prst="rect">
            <a:avLst/>
          </a:prstGeom>
          <a:solidFill>
            <a:schemeClr val="tx1"/>
          </a:solidFill>
          <a:ln w="9525">
            <a:solidFill>
              <a:schemeClr val="tx1"/>
            </a:solidFill>
            <a:miter lim="800000"/>
            <a:headEnd/>
            <a:tailEnd/>
          </a:ln>
        </p:spPr>
        <p:txBody>
          <a:bodyPr>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マーケットイメージ</a:t>
            </a:r>
            <a:endParaRPr lang="ja-JP"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4"/>
          <p:cNvSpPr txBox="1">
            <a:spLocks noChangeArrowheads="1"/>
          </p:cNvSpPr>
          <p:nvPr/>
        </p:nvSpPr>
        <p:spPr bwMode="auto">
          <a:xfrm>
            <a:off x="144780" y="5082419"/>
            <a:ext cx="6553200" cy="276999"/>
          </a:xfrm>
          <a:prstGeom prst="rect">
            <a:avLst/>
          </a:prstGeom>
          <a:solidFill>
            <a:srgbClr val="FF0000"/>
          </a:solidFill>
          <a:ln w="9525">
            <a:solidFill>
              <a:srgbClr val="FF0000"/>
            </a:solidFill>
            <a:miter lim="800000"/>
            <a:headEnd/>
            <a:tailEnd/>
          </a:ln>
        </p:spPr>
        <p:txBody>
          <a:bodyPr wrap="square">
            <a:spAutoFit/>
          </a:bodyPr>
          <a:lstStyle/>
          <a:p>
            <a:pPr algn="ctr" eaLnBrk="0" hangingPunct="0">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海外のマーケットをイメージしたレイアウトでコーナーを展開します！</a:t>
            </a:r>
          </a:p>
        </p:txBody>
      </p:sp>
      <p:sp>
        <p:nvSpPr>
          <p:cNvPr id="5" name="テキスト ボックス 4"/>
          <p:cNvSpPr txBox="1"/>
          <p:nvPr/>
        </p:nvSpPr>
        <p:spPr>
          <a:xfrm>
            <a:off x="156059" y="1157176"/>
            <a:ext cx="6817765" cy="663002"/>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募集マーケット例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nSpc>
                <a:spcPct val="110000"/>
              </a:lnSpc>
            </a:pP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「観光</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」マーケット・「伝統芸能」マーケット、「物産（農水産物）」マーケット・「工芸品・土産」マーケット・「商工業（商品・製品ＰＲ）」マーケット・「サービス業」マーケット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194300" y="7477042"/>
            <a:ext cx="1488539" cy="261610"/>
          </a:xfrm>
          <a:prstGeom prst="rect">
            <a:avLst/>
          </a:prstGeom>
          <a:noFill/>
        </p:spPr>
        <p:txBody>
          <a:bodyPr wrap="square" rtlCol="0">
            <a:spAutoFit/>
          </a:bodyPr>
          <a:lstStyle/>
          <a:p>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画像はイメージです</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873" y="5457331"/>
            <a:ext cx="3295313" cy="2354079"/>
          </a:xfrm>
          <a:prstGeom prst="rect">
            <a:avLst/>
          </a:prstGeom>
        </p:spPr>
      </p:pic>
    </p:spTree>
    <p:extLst>
      <p:ext uri="{BB962C8B-B14F-4D97-AF65-F5344CB8AC3E}">
        <p14:creationId xmlns:p14="http://schemas.microsoft.com/office/powerpoint/2010/main" val="331668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5</a:t>
            </a:fld>
            <a:endParaRPr lang="ja-JP" altLang="en-US" sz="1600" dirty="0"/>
          </a:p>
        </p:txBody>
      </p:sp>
      <p:sp>
        <p:nvSpPr>
          <p:cNvPr id="5" name="テキスト ボックス 39"/>
          <p:cNvSpPr txBox="1">
            <a:spLocks noChangeArrowheads="1"/>
          </p:cNvSpPr>
          <p:nvPr/>
        </p:nvSpPr>
        <p:spPr bwMode="auto">
          <a:xfrm>
            <a:off x="152401" y="792575"/>
            <a:ext cx="6553199" cy="2046714"/>
          </a:xfrm>
          <a:prstGeom prst="rect">
            <a:avLst/>
          </a:prstGeom>
          <a:noFill/>
          <a:ln w="9525">
            <a:solidFill>
              <a:schemeClr val="tx1"/>
            </a:solidFill>
            <a:miter lim="800000"/>
            <a:headEnd/>
            <a:tailEnd/>
          </a:ln>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小間装飾に関する諸事項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●出店費用は</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無料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となります。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基本小間仕様・設備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以外の展示・装飾に関わる備品等が必要な場合、別途事務局までご相談ください。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（別途費用が必要となります）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小間位置の決定：小間配置に関しては、会場ゾーニング、出店小間数などを考慮して、決定させていただきます。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●高さ制限：原則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ｍ（但し壁面後退</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ｍ</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ｍ</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まで可能）とします。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●禁止事項：天井構造、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階建て構造、施設直接工事、喫煙等。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●申請事項：マイク・音響使用、ガス・水道配管及び危険物持込、火気使用など施設利用規約によりますので別途ご相談ください。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●追加備品、追加電源は別途実費となります。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●小間内にガス供給設備が必要な場合は、運営事務局までご相談ください。</a:t>
            </a: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設備工事費、使用料等の一切の費用は出店者の負担となります。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●会場内に共有の無料ストックスペースを設けます。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予定</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ストックスペースは出入り自由となります。貴重品等は置かないでください。全て出店者の自己責任でお願いいたします。</a:t>
            </a:r>
          </a:p>
        </p:txBody>
      </p:sp>
      <p:sp>
        <p:nvSpPr>
          <p:cNvPr id="6" name="テキスト ボックス 39"/>
          <p:cNvSpPr txBox="1">
            <a:spLocks noChangeArrowheads="1"/>
          </p:cNvSpPr>
          <p:nvPr/>
        </p:nvSpPr>
        <p:spPr bwMode="auto">
          <a:xfrm>
            <a:off x="152401" y="2915314"/>
            <a:ext cx="6553199" cy="3831818"/>
          </a:xfrm>
          <a:prstGeom prst="rect">
            <a:avLst/>
          </a:prstGeom>
          <a:noFill/>
          <a:ln w="9525">
            <a:solidFill>
              <a:schemeClr val="tx1"/>
            </a:solidFill>
            <a:miter lim="800000"/>
            <a:headEnd/>
            <a:tailEnd/>
          </a:ln>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会場内の行為の制限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●床、壁、天井等施設への直接工作は禁止とします。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●施工・装飾に関わる物品は必ず防炎処理を施したもの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防炎物品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を使用してください。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●悪臭・多量の煙が発生する機器・装置の持ち込みはできません。</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●裸火の使用、危険物品の持ち込みを行う場合はかならず、申請をしてください。</a:t>
            </a: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裸火とは、炎・火花を発生させるもの、器具の発熱部を外部に露出するものや発熱部が灼熱して見えるものおよび外部に露出した</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発熱部に可燃物が触れた場合着火する恐れがある ものをいいます。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危険物品とは通常携帯する少量のもの（マッチ、ライター）は除き、危険物、準危険物、可燃性ガス、火薬類等のことをいいます。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●天井・屋根等により遮光・遮音・防塵等の措置をとらなければ出店目的が果たされない場合は、 設置方法（サイズ・形状・材質等）により</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散水障害および感知障害となる恐れがあるため、自動火災報知設備や場合によっては補助散水設備、簡易消火設備などの設置と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消防署への許可申請が必要となります。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食品販売・飲食について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●キッチンカーの出店については、プロパンガスの会場内使用が禁止されている為、会場外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搬入出口付近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にキッチンカーを設置し、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販売頂きます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●食品販売・飲食行為を行う場合は必ず保健所への申請が必要となります。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加工品の販売や会場内での調理には、保健所の許認可届けが必要な場合があります、各出店社の責任で各法令を確認の上、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必要に応じて申請・収得してください。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また、飲食店を出店する場合は、臨時営業許可の申請が必要となります。品目の可否については知多保健所に確認してください。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事前に許可証の提出、また会場での掲示が必要となります。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●飲食物販（弁当や焼き菓子等調理済商品の販売）／飲食店営業許可又は食品製造許可を取得した場所で製造されたもの</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食品衛生法に基づく「表記」をしてください。事前に製造業許可証の提出が必要となります。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●会場内で酒類を販売する場合は、必ず半田税務署に期限付酒類小売業免許を届出または申請する必要があります。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●火気使用の出店者は小間内に有効な点検年月日のラベルの貼ってある一般火災・油類・電気・ガス等の全火災に使用できる</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消火器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(ABC10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型程度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を必ず設置してください。</a:t>
            </a:r>
          </a:p>
        </p:txBody>
      </p:sp>
      <p:sp>
        <p:nvSpPr>
          <p:cNvPr id="7" name="テキスト ボックス 6"/>
          <p:cNvSpPr txBox="1"/>
          <p:nvPr/>
        </p:nvSpPr>
        <p:spPr>
          <a:xfrm>
            <a:off x="91440" y="62424"/>
            <a:ext cx="2392680" cy="338554"/>
          </a:xfrm>
          <a:prstGeom prst="rect">
            <a:avLst/>
          </a:prstGeom>
          <a:noFill/>
        </p:spPr>
        <p:txBody>
          <a:bodyPr wrap="squar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出店</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39"/>
          <p:cNvSpPr txBox="1">
            <a:spLocks noChangeArrowheads="1"/>
          </p:cNvSpPr>
          <p:nvPr/>
        </p:nvSpPr>
        <p:spPr bwMode="auto">
          <a:xfrm>
            <a:off x="152401" y="6842392"/>
            <a:ext cx="6553199" cy="1532727"/>
          </a:xfrm>
          <a:prstGeom prst="rect">
            <a:avLst/>
          </a:prstGeom>
          <a:noFill/>
          <a:ln w="9525">
            <a:solidFill>
              <a:schemeClr val="tx1"/>
            </a:solidFill>
            <a:miter lim="800000"/>
            <a:headEnd/>
            <a:tailEnd/>
          </a:ln>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出店に関する諸事項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●開催時間内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は、撤去・搬出はできません。商品が完売した場合でも、そのまま小間で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等を行ってください。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●搬入・設営、本番、撤去・搬出で出たゴミについては、すべてお持ち帰りください。</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●運営事務局では、会場全般の管理について最大の注意を払いますが、搬入出、本番時の商品の管理は各自責任を持つものとし、</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盗難、紛失、火災、損傷など不可抗力による損害については、責任は負わないものとします。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また、すべての作業時に不注意によって発生した</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展示会場内、及びその周辺の建築物・設備に対する全ての損害について</a:t>
            </a:r>
          </a:p>
          <a:p>
            <a:pPr>
              <a:lnSpc>
                <a:spcPct val="1200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賠償していただきます。</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●すべての販売商品に関しては出店者の責任で管理し、来場者からのクレーム、トラブル等は出店者で対応処理をお願いします。</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また、出店者の販売した商品に対する一切の責任は、出店者に帰属します。</a:t>
            </a:r>
          </a:p>
        </p:txBody>
      </p:sp>
    </p:spTree>
    <p:extLst>
      <p:ext uri="{BB962C8B-B14F-4D97-AF65-F5344CB8AC3E}">
        <p14:creationId xmlns:p14="http://schemas.microsoft.com/office/powerpoint/2010/main" val="27958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91440" y="62424"/>
            <a:ext cx="2392680" cy="338554"/>
          </a:xfrm>
          <a:prstGeom prst="rect">
            <a:avLst/>
          </a:prstGeom>
          <a:noFill/>
        </p:spPr>
        <p:txBody>
          <a:bodyPr wrap="square" rtlCol="0">
            <a:spAutoFit/>
          </a:bodyPr>
          <a:lstStyle/>
          <a:p>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出店</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規定</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4"/>
          <p:cNvSpPr txBox="1">
            <a:spLocks/>
          </p:cNvSpPr>
          <p:nvPr/>
        </p:nvSpPr>
        <p:spPr>
          <a:xfrm>
            <a:off x="3097530" y="9478577"/>
            <a:ext cx="647700" cy="375193"/>
          </a:xfrm>
          <a:prstGeom prst="rect">
            <a:avLst/>
          </a:prstGeom>
          <a:solidFill>
            <a:srgbClr val="B9871E"/>
          </a:solidFill>
          <a:ln>
            <a:solidFill>
              <a:srgbClr val="B9871E"/>
            </a:solidFill>
          </a:ln>
        </p:spPr>
        <p:txBody>
          <a:bodyPr anchor="ctr"/>
          <a:lstStyle>
            <a:defPPr>
              <a:defRPr lang="ja-JP"/>
            </a:defPPr>
            <a:lvl1pPr marL="0" algn="ctr" defTabSz="914400" rtl="0" eaLnBrk="1" latinLnBrk="0" hangingPunct="1">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8480F4A-9B48-477F-94D1-963AC5197C5B}" type="slidenum">
              <a:rPr lang="ja-JP" altLang="en-US" sz="1600" smtClean="0"/>
              <a:pPr/>
              <a:t>6</a:t>
            </a:fld>
            <a:endParaRPr lang="ja-JP" altLang="en-US" sz="1600" dirty="0"/>
          </a:p>
        </p:txBody>
      </p:sp>
      <p:sp>
        <p:nvSpPr>
          <p:cNvPr id="14" name="Text Box 4"/>
          <p:cNvSpPr txBox="1">
            <a:spLocks noChangeArrowheads="1"/>
          </p:cNvSpPr>
          <p:nvPr/>
        </p:nvSpPr>
        <p:spPr bwMode="auto">
          <a:xfrm>
            <a:off x="152400" y="888354"/>
            <a:ext cx="6394450" cy="6740307"/>
          </a:xfrm>
          <a:prstGeom prst="rect">
            <a:avLst/>
          </a:prstGeom>
          <a:noFill/>
          <a:ln w="9525">
            <a:noFill/>
            <a:miter lim="800000"/>
            <a:headEnd/>
            <a:tailEnd/>
          </a:ln>
        </p:spPr>
        <p:txBody>
          <a:bodyPr>
            <a:spAutoFit/>
          </a:bodyPr>
          <a:lstStyle/>
          <a:p>
            <a:pPr>
              <a:lnSpc>
                <a:spcPct val="12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１．規定の履行</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「愛知・知多半島マーケット</a:t>
            </a: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」へ出店する法人・団体・組織等（以下出店社）は、</a:t>
            </a: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愛知・知多の観光・産業・物産フェア運営事務局（以下、運営事務局）から提示された「出店のご案内」、出店企業を対象に行う</a:t>
            </a: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出店社説明会において配布する、「出店要項」の各規定の遵守をお願いいたします。これらに違反したと運営事務局が判断した場合、</a:t>
            </a: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その時期を問わず、出店申込の拒否、出店の取消、小間・展示物・装飾物の撤去・変更を運営事務局は命じることができるものとします。</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運営事務局の判断根拠などは公表いたしません。</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出店取消、小間・展示物・装飾物の撤去・変更によって生じた出店社及び関係者の損害は補償いたしません。</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２．出店資格</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「愛知・知多半島マーケット</a:t>
            </a: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」の開催趣旨に合致する商品・サービスを提供する法人・団体・組織とします。</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小間位置の決定</a:t>
            </a:r>
            <a:b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小間配置に関しては、会場ゾーニング、出店小間数などを考慮して運営事務局で決定させていただきます。</a:t>
            </a:r>
            <a:b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展示効果の向上のために、運営事務局で小間図面の変更、小間の再配置を行うことがあります。</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小間位置の変更した場合においても、出店社は小間位置の変更に対する賠償請求には応じられません。</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出店キャンセル</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出店受理後の取消・解約は認められません。出店社のやむを得ない事情により、出店のすべて、または一部の取消・解約をする場合</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出店社は書面にて運営事務局に届け出た上、承認を得てください。</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出店社キャンセルに伴い損害が発生した場合には、運営事務局は当該出店社に対し、別途損害賠償を請求することができるものとします。</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小間の転貸等の禁止</a:t>
            </a:r>
            <a:b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出店社は、配置決定小間の全部又は一部を第三者に転貸、売買、交換、又は譲渡することはできません。</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個人情報の取扱について</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出店社は、展示などを通して「個人情報」を取得する場合、個人情報保護法及び、関連法令を遵守し、適法かつ適切な取得を行ってください。</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その際は利用目的は必ず公表・通知し、その範囲内での活用としてください。特に、第三者へ提供を行う場合は、必ず「個人情報」の</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情報主体（提供先）から「同意」を取ることを厳守ください。</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損害賠償責任</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運営事務局は天災 ・交通機関の遅延・社会不安などによって生じた等の不可抗力により、開催が困難と判断した場合、中止することがあります。</a:t>
            </a: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その際に生じた損害について、運営事務局は責任を負いません。</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運営事務局は、出店社及び、この雇用者・関係者が展示スペースを使用することによって生じた、「人」及び「物品」に対する損害などに対し</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一切の責任は負いません。</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出店社は、その従業員・関係者・代理店の不注意などによって生じた展示会場内、及びその周辺の建築物・設備に対する全ての損害について</a:t>
            </a:r>
          </a:p>
          <a:p>
            <a:pPr>
              <a:lnSpc>
                <a:spcPct val="120000"/>
              </a:lnSpc>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賠償していただきます。</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その他</a:t>
            </a: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本規約に記されていない諸問題が発生した場合は、当該出店社、関係各社、事務局及び、当委員会で協議の上、運営事務局にて決定し</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対策を講じるものとします。</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本規約に加筆修正が生じた場合には、運営事務局の承認により、本規約を改定することができるものとします。</a:t>
            </a:r>
          </a:p>
          <a:p>
            <a:pPr>
              <a:lnSpc>
                <a:spcPct val="120000"/>
              </a:lnSpc>
            </a:pPr>
            <a:endPar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007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descr="20190722_chita_circlelogo_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587" y="4340950"/>
            <a:ext cx="1146825" cy="1224100"/>
          </a:xfrm>
          <a:prstGeom prst="rect">
            <a:avLst/>
          </a:prstGeom>
        </p:spPr>
      </p:pic>
    </p:spTree>
    <p:extLst>
      <p:ext uri="{BB962C8B-B14F-4D97-AF65-F5344CB8AC3E}">
        <p14:creationId xmlns:p14="http://schemas.microsoft.com/office/powerpoint/2010/main" val="10064804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3220</TotalTime>
  <Words>1291</Words>
  <Application>Microsoft Office PowerPoint</Application>
  <PresentationFormat>A4 210 x 297 mm</PresentationFormat>
  <Paragraphs>244</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ＭＳ Ｐゴシック</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新名専用</dc:creator>
  <cp:lastModifiedBy>oa</cp:lastModifiedBy>
  <cp:revision>173</cp:revision>
  <cp:lastPrinted>2019-09-13T00:38:27Z</cp:lastPrinted>
  <dcterms:created xsi:type="dcterms:W3CDTF">2019-08-21T09:13:13Z</dcterms:created>
  <dcterms:modified xsi:type="dcterms:W3CDTF">2019-09-19T02:13:07Z</dcterms:modified>
</cp:coreProperties>
</file>